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65" r:id="rId3"/>
    <p:sldId id="257" r:id="rId4"/>
    <p:sldId id="267" r:id="rId5"/>
    <p:sldId id="269" r:id="rId6"/>
    <p:sldId id="260" r:id="rId7"/>
    <p:sldId id="270" r:id="rId8"/>
    <p:sldId id="271" r:id="rId9"/>
    <p:sldId id="261" r:id="rId10"/>
    <p:sldId id="272" r:id="rId11"/>
    <p:sldId id="263" r:id="rId12"/>
    <p:sldId id="273" r:id="rId13"/>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44" autoAdjust="0"/>
    <p:restoredTop sz="94610"/>
  </p:normalViewPr>
  <p:slideViewPr>
    <p:cSldViewPr snapToGrid="0" snapToObjects="1">
      <p:cViewPr varScale="1">
        <p:scale>
          <a:sx n="58" d="100"/>
          <a:sy n="58" d="100"/>
        </p:scale>
        <p:origin x="604" y="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9350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232053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910265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3516618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4225417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196386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744942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685572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15288046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95072" y="262255"/>
            <a:ext cx="7526655" cy="2988945"/>
          </a:xfrm>
          <a:prstGeom prst="rect">
            <a:avLst/>
          </a:prstGeom>
          <a:noFill/>
          <a:ln/>
        </p:spPr>
        <p:txBody>
          <a:bodyPr wrap="square" lIns="0" tIns="0" rIns="0" bIns="0" rtlCol="0" anchor="t"/>
          <a:lstStyle/>
          <a:p>
            <a:pPr marL="0" indent="0">
              <a:lnSpc>
                <a:spcPts val="7800"/>
              </a:lnSpc>
              <a:buNone/>
            </a:pPr>
            <a:r>
              <a:rPr lang="en-US" sz="6250" b="1" kern="0" spc="-188" dirty="0">
                <a:solidFill>
                  <a:srgbClr val="000000"/>
                </a:solidFill>
                <a:latin typeface="Inter" pitchFamily="34" charset="0"/>
                <a:ea typeface="Inter" pitchFamily="34" charset="-122"/>
                <a:cs typeface="Inter" pitchFamily="34" charset="-120"/>
              </a:rPr>
              <a:t>Dự báo thời tiết bằng các thuật toán học máy</a:t>
            </a:r>
            <a:endParaRPr lang="en-US" sz="6250" dirty="0"/>
          </a:p>
        </p:txBody>
      </p:sp>
      <p:sp>
        <p:nvSpPr>
          <p:cNvPr id="4" name="Text 1"/>
          <p:cNvSpPr/>
          <p:nvPr/>
        </p:nvSpPr>
        <p:spPr>
          <a:xfrm>
            <a:off x="8424227" y="4978400"/>
            <a:ext cx="2565401" cy="1102817"/>
          </a:xfrm>
          <a:prstGeom prst="rect">
            <a:avLst/>
          </a:prstGeom>
          <a:noFill/>
          <a:ln/>
        </p:spPr>
        <p:txBody>
          <a:bodyPr wrap="square" lIns="0" tIns="0" rIns="0" bIns="0" rtlCol="0" anchor="ctr"/>
          <a:lstStyle/>
          <a:p>
            <a:pPr marL="0" indent="0" algn="ctr">
              <a:lnSpc>
                <a:spcPts val="2900"/>
              </a:lnSpc>
              <a:buNone/>
            </a:pPr>
            <a:r>
              <a:rPr lang="en-US" sz="5400" dirty="0" smtClean="0">
                <a:latin typeface="Inter" panose="020B0604020202020204" charset="0"/>
                <a:ea typeface="Inter" panose="020B0604020202020204" charset="0"/>
              </a:rPr>
              <a:t>Nhóm 8</a:t>
            </a:r>
            <a:endParaRPr lang="en-US" sz="5400" dirty="0">
              <a:latin typeface="Inter" panose="020B0604020202020204" charset="0"/>
              <a:ea typeface="Inter" panose="020B0604020202020204" charset="0"/>
            </a:endParaRPr>
          </a:p>
        </p:txBody>
      </p:sp>
      <p:sp>
        <p:nvSpPr>
          <p:cNvPr id="8" name="TextBox 7"/>
          <p:cNvSpPr txBox="1"/>
          <p:nvPr/>
        </p:nvSpPr>
        <p:spPr>
          <a:xfrm>
            <a:off x="8424227" y="6081217"/>
            <a:ext cx="3657600" cy="1569660"/>
          </a:xfrm>
          <a:prstGeom prst="rect">
            <a:avLst/>
          </a:prstGeom>
          <a:noFill/>
        </p:spPr>
        <p:txBody>
          <a:bodyPr wrap="square" rtlCol="0">
            <a:spAutoFit/>
          </a:bodyPr>
          <a:lstStyle/>
          <a:p>
            <a:r>
              <a:rPr lang="en-US" sz="2400" dirty="0" smtClean="0">
                <a:latin typeface="Inter" panose="020B0604020202020204" charset="0"/>
                <a:ea typeface="Inter" panose="020B0604020202020204" charset="0"/>
              </a:rPr>
              <a:t>Trần Đăng Hiếu</a:t>
            </a:r>
          </a:p>
          <a:p>
            <a:r>
              <a:rPr lang="en-US" sz="2400" dirty="0" smtClean="0">
                <a:latin typeface="Inter" panose="020B0604020202020204" charset="0"/>
                <a:ea typeface="Inter" panose="020B0604020202020204" charset="0"/>
              </a:rPr>
              <a:t>Nguyễn Thị Phương</a:t>
            </a:r>
          </a:p>
          <a:p>
            <a:r>
              <a:rPr lang="en-US" sz="2400" dirty="0" smtClean="0">
                <a:latin typeface="Inter" panose="020B0604020202020204" charset="0"/>
                <a:ea typeface="Inter" panose="020B0604020202020204" charset="0"/>
              </a:rPr>
              <a:t>Nguyễn Khắc Trung</a:t>
            </a:r>
          </a:p>
          <a:p>
            <a:r>
              <a:rPr lang="en-US" sz="2400" dirty="0" smtClean="0">
                <a:latin typeface="Inter" panose="020B0604020202020204" charset="0"/>
                <a:ea typeface="Inter" panose="020B0604020202020204" charset="0"/>
              </a:rPr>
              <a:t>Nguyễn Trí Duy</a:t>
            </a:r>
            <a:endParaRPr lang="en-US" sz="2400" dirty="0">
              <a:latin typeface="Inter" panose="020B0604020202020204" charset="0"/>
              <a:ea typeface="Inter" panose="020B060402020202020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219"/>
          </a:xfrm>
          <a:prstGeom prst="rect">
            <a:avLst/>
          </a:prstGeom>
        </p:spPr>
      </p:pic>
      <p:sp>
        <p:nvSpPr>
          <p:cNvPr id="3" name="Text 0"/>
          <p:cNvSpPr/>
          <p:nvPr/>
        </p:nvSpPr>
        <p:spPr>
          <a:xfrm>
            <a:off x="6327100" y="660559"/>
            <a:ext cx="6005274" cy="750689"/>
          </a:xfrm>
          <a:prstGeom prst="rect">
            <a:avLst/>
          </a:prstGeom>
          <a:noFill/>
          <a:ln/>
        </p:spPr>
        <p:txBody>
          <a:bodyPr wrap="none" lIns="0" tIns="0" rIns="0" bIns="0" rtlCol="0" anchor="t"/>
          <a:lstStyle/>
          <a:p>
            <a:pPr marL="0" indent="0">
              <a:lnSpc>
                <a:spcPts val="5900"/>
              </a:lnSpc>
              <a:buNone/>
            </a:pPr>
            <a:r>
              <a:rPr lang="en-US" sz="4700" b="1" kern="0" spc="-142" dirty="0" smtClean="0">
                <a:solidFill>
                  <a:srgbClr val="000000"/>
                </a:solidFill>
                <a:latin typeface="Inter" pitchFamily="34" charset="0"/>
                <a:ea typeface="Inter" pitchFamily="34" charset="-122"/>
                <a:cs typeface="Inter" pitchFamily="34" charset="-120"/>
              </a:rPr>
              <a:t>Mô </a:t>
            </a:r>
            <a:r>
              <a:rPr lang="en-US" sz="4700" b="1" kern="0" spc="-142" dirty="0">
                <a:solidFill>
                  <a:srgbClr val="000000"/>
                </a:solidFill>
                <a:latin typeface="Inter" pitchFamily="34" charset="0"/>
                <a:ea typeface="Inter" pitchFamily="34" charset="-122"/>
                <a:cs typeface="Inter" pitchFamily="34" charset="-120"/>
              </a:rPr>
              <a:t>tả bài toán</a:t>
            </a:r>
            <a:endParaRPr lang="en-US" sz="4700" dirty="0"/>
          </a:p>
        </p:txBody>
      </p:sp>
      <p:sp>
        <p:nvSpPr>
          <p:cNvPr id="4" name="Shape 1"/>
          <p:cNvSpPr/>
          <p:nvPr/>
        </p:nvSpPr>
        <p:spPr>
          <a:xfrm>
            <a:off x="6327100" y="2041684"/>
            <a:ext cx="540425" cy="540425"/>
          </a:xfrm>
          <a:prstGeom prst="roundRect">
            <a:avLst>
              <a:gd name="adj" fmla="val 18669"/>
            </a:avLst>
          </a:prstGeom>
          <a:solidFill>
            <a:srgbClr val="DADBF1"/>
          </a:solidFill>
          <a:ln w="7620">
            <a:solidFill>
              <a:srgbClr val="C0C1D7"/>
            </a:solidFill>
            <a:prstDash val="solid"/>
          </a:ln>
        </p:spPr>
      </p:sp>
      <p:sp>
        <p:nvSpPr>
          <p:cNvPr id="5" name="Text 2"/>
          <p:cNvSpPr/>
          <p:nvPr/>
        </p:nvSpPr>
        <p:spPr>
          <a:xfrm>
            <a:off x="6524982" y="2131695"/>
            <a:ext cx="144542" cy="360283"/>
          </a:xfrm>
          <a:prstGeom prst="rect">
            <a:avLst/>
          </a:prstGeom>
          <a:noFill/>
          <a:ln/>
        </p:spPr>
        <p:txBody>
          <a:bodyPr wrap="none" lIns="0" tIns="0" rIns="0" bIns="0" rtlCol="0" anchor="t"/>
          <a:lstStyle/>
          <a:p>
            <a:pPr marL="0" indent="0" algn="ctr">
              <a:lnSpc>
                <a:spcPts val="2800"/>
              </a:lnSpc>
              <a:buNone/>
            </a:pPr>
            <a:r>
              <a:rPr lang="en-US" sz="2800" b="1" kern="0" spc="-85" dirty="0">
                <a:solidFill>
                  <a:srgbClr val="272525"/>
                </a:solidFill>
                <a:latin typeface="Inter" pitchFamily="34" charset="0"/>
                <a:ea typeface="Inter" pitchFamily="34" charset="-122"/>
                <a:cs typeface="Inter" pitchFamily="34" charset="-120"/>
              </a:rPr>
              <a:t>1</a:t>
            </a:r>
            <a:endParaRPr lang="en-US" sz="2800" dirty="0"/>
          </a:p>
        </p:txBody>
      </p:sp>
      <p:sp>
        <p:nvSpPr>
          <p:cNvPr id="6" name="Text 3"/>
          <p:cNvSpPr/>
          <p:nvPr/>
        </p:nvSpPr>
        <p:spPr>
          <a:xfrm>
            <a:off x="7107674" y="2041684"/>
            <a:ext cx="3002637" cy="375285"/>
          </a:xfrm>
          <a:prstGeom prst="rect">
            <a:avLst/>
          </a:prstGeom>
          <a:noFill/>
          <a:ln/>
        </p:spPr>
        <p:txBody>
          <a:bodyPr wrap="none" lIns="0" tIns="0" rIns="0" bIns="0" rtlCol="0" anchor="t"/>
          <a:lstStyle/>
          <a:p>
            <a:pPr marL="0" indent="0">
              <a:lnSpc>
                <a:spcPts val="2950"/>
              </a:lnSpc>
              <a:buNone/>
            </a:pPr>
            <a:r>
              <a:rPr lang="en-US" sz="2350" b="1" kern="0" spc="-71" dirty="0">
                <a:solidFill>
                  <a:srgbClr val="272525"/>
                </a:solidFill>
                <a:latin typeface="Inter" pitchFamily="34" charset="0"/>
                <a:ea typeface="Inter" pitchFamily="34" charset="-122"/>
                <a:cs typeface="Inter" pitchFamily="34" charset="-120"/>
              </a:rPr>
              <a:t>Tên bài toán</a:t>
            </a:r>
            <a:endParaRPr lang="en-US" sz="2350" dirty="0"/>
          </a:p>
        </p:txBody>
      </p:sp>
      <p:sp>
        <p:nvSpPr>
          <p:cNvPr id="7" name="Text 4"/>
          <p:cNvSpPr/>
          <p:nvPr/>
        </p:nvSpPr>
        <p:spPr>
          <a:xfrm>
            <a:off x="7107674" y="2561034"/>
            <a:ext cx="6682026" cy="384334"/>
          </a:xfrm>
          <a:prstGeom prst="rect">
            <a:avLst/>
          </a:prstGeom>
          <a:noFill/>
          <a:ln/>
        </p:spPr>
        <p:txBody>
          <a:bodyPr wrap="none" lIns="0" tIns="0" rIns="0" bIns="0" rtlCol="0" anchor="t"/>
          <a:lstStyle/>
          <a:p>
            <a:pPr marL="0" indent="0">
              <a:lnSpc>
                <a:spcPts val="3000"/>
              </a:lnSpc>
              <a:buNone/>
            </a:pPr>
            <a:r>
              <a:rPr lang="en-US" sz="1850" kern="0" spc="-38" dirty="0">
                <a:solidFill>
                  <a:srgbClr val="272525"/>
                </a:solidFill>
                <a:latin typeface="Inter" pitchFamily="34" charset="0"/>
                <a:ea typeface="Inter" pitchFamily="34" charset="-122"/>
                <a:cs typeface="Inter" pitchFamily="34" charset="-120"/>
              </a:rPr>
              <a:t>Dự đoán thời tiết.</a:t>
            </a:r>
            <a:endParaRPr lang="en-US" sz="1850" dirty="0"/>
          </a:p>
        </p:txBody>
      </p:sp>
      <p:sp>
        <p:nvSpPr>
          <p:cNvPr id="8" name="Shape 5"/>
          <p:cNvSpPr/>
          <p:nvPr/>
        </p:nvSpPr>
        <p:spPr>
          <a:xfrm>
            <a:off x="6327100" y="3455670"/>
            <a:ext cx="540425" cy="540425"/>
          </a:xfrm>
          <a:prstGeom prst="roundRect">
            <a:avLst>
              <a:gd name="adj" fmla="val 18669"/>
            </a:avLst>
          </a:prstGeom>
          <a:solidFill>
            <a:srgbClr val="DADBF1"/>
          </a:solidFill>
          <a:ln w="7620">
            <a:solidFill>
              <a:srgbClr val="C0C1D7"/>
            </a:solidFill>
            <a:prstDash val="solid"/>
          </a:ln>
        </p:spPr>
      </p:sp>
      <p:sp>
        <p:nvSpPr>
          <p:cNvPr id="9" name="Text 6"/>
          <p:cNvSpPr/>
          <p:nvPr/>
        </p:nvSpPr>
        <p:spPr>
          <a:xfrm>
            <a:off x="6489263" y="3545681"/>
            <a:ext cx="216098" cy="360283"/>
          </a:xfrm>
          <a:prstGeom prst="rect">
            <a:avLst/>
          </a:prstGeom>
          <a:noFill/>
          <a:ln/>
        </p:spPr>
        <p:txBody>
          <a:bodyPr wrap="none" lIns="0" tIns="0" rIns="0" bIns="0" rtlCol="0" anchor="t"/>
          <a:lstStyle/>
          <a:p>
            <a:pPr marL="0" indent="0" algn="ctr">
              <a:lnSpc>
                <a:spcPts val="2800"/>
              </a:lnSpc>
              <a:buNone/>
            </a:pPr>
            <a:r>
              <a:rPr lang="en-US" sz="2800" b="1" kern="0" spc="-85" dirty="0">
                <a:solidFill>
                  <a:srgbClr val="272525"/>
                </a:solidFill>
                <a:latin typeface="Inter" pitchFamily="34" charset="0"/>
                <a:ea typeface="Inter" pitchFamily="34" charset="-122"/>
                <a:cs typeface="Inter" pitchFamily="34" charset="-120"/>
              </a:rPr>
              <a:t>2</a:t>
            </a:r>
            <a:endParaRPr lang="en-US" sz="2800" dirty="0"/>
          </a:p>
        </p:txBody>
      </p:sp>
      <p:sp>
        <p:nvSpPr>
          <p:cNvPr id="10" name="Text 7"/>
          <p:cNvSpPr/>
          <p:nvPr/>
        </p:nvSpPr>
        <p:spPr>
          <a:xfrm>
            <a:off x="7107674" y="3455670"/>
            <a:ext cx="3002637" cy="375285"/>
          </a:xfrm>
          <a:prstGeom prst="rect">
            <a:avLst/>
          </a:prstGeom>
          <a:noFill/>
          <a:ln/>
        </p:spPr>
        <p:txBody>
          <a:bodyPr wrap="none" lIns="0" tIns="0" rIns="0" bIns="0" rtlCol="0" anchor="t"/>
          <a:lstStyle/>
          <a:p>
            <a:pPr marL="0" indent="0">
              <a:lnSpc>
                <a:spcPts val="2950"/>
              </a:lnSpc>
              <a:buNone/>
            </a:pPr>
            <a:r>
              <a:rPr lang="en-US" sz="2350" b="1" kern="0" spc="-71" dirty="0">
                <a:solidFill>
                  <a:srgbClr val="272525"/>
                </a:solidFill>
                <a:latin typeface="Inter" pitchFamily="34" charset="0"/>
                <a:ea typeface="Inter" pitchFamily="34" charset="-122"/>
                <a:cs typeface="Inter" pitchFamily="34" charset="-120"/>
              </a:rPr>
              <a:t>Mục tiêu</a:t>
            </a:r>
            <a:endParaRPr lang="en-US" sz="2350" dirty="0"/>
          </a:p>
        </p:txBody>
      </p:sp>
      <p:sp>
        <p:nvSpPr>
          <p:cNvPr id="11" name="Text 8"/>
          <p:cNvSpPr/>
          <p:nvPr/>
        </p:nvSpPr>
        <p:spPr>
          <a:xfrm>
            <a:off x="7107674" y="3975021"/>
            <a:ext cx="6682026" cy="768668"/>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Inter" pitchFamily="34" charset="0"/>
                <a:ea typeface="Inter" pitchFamily="34" charset="-122"/>
                <a:cs typeface="Inter" pitchFamily="34" charset="-120"/>
              </a:rPr>
              <a:t>Dự đoán tình trạng thời tiết khi nhập các thông số thời tiết như </a:t>
            </a:r>
            <a:r>
              <a:rPr lang="en-US" sz="1850" kern="0" spc="-38" dirty="0" smtClean="0">
                <a:solidFill>
                  <a:srgbClr val="272525"/>
                </a:solidFill>
                <a:latin typeface="Inter" pitchFamily="34" charset="0"/>
                <a:ea typeface="Inter" pitchFamily="34" charset="-122"/>
                <a:cs typeface="Inter" pitchFamily="34" charset="-120"/>
              </a:rPr>
              <a:t>precipitation </a:t>
            </a:r>
            <a:r>
              <a:rPr lang="en-US" sz="1850" kern="0" spc="-38" dirty="0">
                <a:solidFill>
                  <a:srgbClr val="272525"/>
                </a:solidFill>
                <a:latin typeface="Inter" pitchFamily="34" charset="0"/>
                <a:ea typeface="Inter" pitchFamily="34" charset="-122"/>
                <a:cs typeface="Inter" pitchFamily="34" charset="-120"/>
              </a:rPr>
              <a:t>(</a:t>
            </a:r>
            <a:r>
              <a:rPr lang="en-US" sz="1850" kern="0" spc="-38" dirty="0" smtClean="0">
                <a:solidFill>
                  <a:srgbClr val="272525"/>
                </a:solidFill>
                <a:latin typeface="Inter" pitchFamily="34" charset="0"/>
                <a:ea typeface="Inter" pitchFamily="34" charset="-122"/>
                <a:cs typeface="Inter" pitchFamily="34" charset="-120"/>
              </a:rPr>
              <a:t>lượng mưa), temp_max (nhiệt độ cao nhất), temp_min (nhiệt độ thấp nhất), </a:t>
            </a:r>
            <a:r>
              <a:rPr lang="en-US" sz="1850" kern="0" spc="-38" dirty="0" smtClean="0">
                <a:solidFill>
                  <a:srgbClr val="272525"/>
                </a:solidFill>
                <a:latin typeface="Inter" pitchFamily="34" charset="0"/>
                <a:ea typeface="Inter" pitchFamily="34" charset="-122"/>
                <a:cs typeface="Inter" pitchFamily="34" charset="-120"/>
              </a:rPr>
              <a:t>wind </a:t>
            </a:r>
            <a:r>
              <a:rPr lang="en-US" sz="1850" kern="0" spc="-38" dirty="0">
                <a:solidFill>
                  <a:srgbClr val="272525"/>
                </a:solidFill>
                <a:latin typeface="Inter" pitchFamily="34" charset="0"/>
                <a:ea typeface="Inter" pitchFamily="34" charset="-122"/>
                <a:cs typeface="Inter" pitchFamily="34" charset="-120"/>
              </a:rPr>
              <a:t>(</a:t>
            </a:r>
            <a:r>
              <a:rPr lang="en-US" sz="1850" kern="0" spc="-38" dirty="0" smtClean="0">
                <a:solidFill>
                  <a:srgbClr val="272525"/>
                </a:solidFill>
                <a:latin typeface="Inter" pitchFamily="34" charset="0"/>
                <a:ea typeface="Inter" pitchFamily="34" charset="-122"/>
                <a:cs typeface="Inter" pitchFamily="34" charset="-120"/>
              </a:rPr>
              <a:t>sức gió).</a:t>
            </a:r>
            <a:endParaRPr lang="en-US" sz="1850" dirty="0"/>
          </a:p>
        </p:txBody>
      </p:sp>
      <p:sp>
        <p:nvSpPr>
          <p:cNvPr id="12" name="Shape 9"/>
          <p:cNvSpPr/>
          <p:nvPr/>
        </p:nvSpPr>
        <p:spPr>
          <a:xfrm>
            <a:off x="6327100" y="5253990"/>
            <a:ext cx="540425" cy="540425"/>
          </a:xfrm>
          <a:prstGeom prst="roundRect">
            <a:avLst>
              <a:gd name="adj" fmla="val 18669"/>
            </a:avLst>
          </a:prstGeom>
          <a:solidFill>
            <a:srgbClr val="DADBF1"/>
          </a:solidFill>
          <a:ln w="7620">
            <a:solidFill>
              <a:srgbClr val="C0C1D7"/>
            </a:solidFill>
            <a:prstDash val="solid"/>
          </a:ln>
        </p:spPr>
      </p:sp>
      <p:sp>
        <p:nvSpPr>
          <p:cNvPr id="13" name="Text 10"/>
          <p:cNvSpPr/>
          <p:nvPr/>
        </p:nvSpPr>
        <p:spPr>
          <a:xfrm>
            <a:off x="6486406" y="5344001"/>
            <a:ext cx="221694" cy="360283"/>
          </a:xfrm>
          <a:prstGeom prst="rect">
            <a:avLst/>
          </a:prstGeom>
          <a:noFill/>
          <a:ln/>
        </p:spPr>
        <p:txBody>
          <a:bodyPr wrap="none" lIns="0" tIns="0" rIns="0" bIns="0" rtlCol="0" anchor="t"/>
          <a:lstStyle/>
          <a:p>
            <a:pPr marL="0" indent="0" algn="ctr">
              <a:lnSpc>
                <a:spcPts val="2800"/>
              </a:lnSpc>
              <a:buNone/>
            </a:pPr>
            <a:r>
              <a:rPr lang="en-US" sz="2800" b="1" kern="0" spc="-85" dirty="0">
                <a:solidFill>
                  <a:srgbClr val="272525"/>
                </a:solidFill>
                <a:latin typeface="Inter" pitchFamily="34" charset="0"/>
                <a:ea typeface="Inter" pitchFamily="34" charset="-122"/>
                <a:cs typeface="Inter" pitchFamily="34" charset="-120"/>
              </a:rPr>
              <a:t>3</a:t>
            </a:r>
            <a:endParaRPr lang="en-US" sz="2800" dirty="0"/>
          </a:p>
        </p:txBody>
      </p:sp>
      <p:sp>
        <p:nvSpPr>
          <p:cNvPr id="14" name="Text 11"/>
          <p:cNvSpPr/>
          <p:nvPr/>
        </p:nvSpPr>
        <p:spPr>
          <a:xfrm>
            <a:off x="7107674" y="5253990"/>
            <a:ext cx="3002637" cy="375285"/>
          </a:xfrm>
          <a:prstGeom prst="rect">
            <a:avLst/>
          </a:prstGeom>
          <a:noFill/>
          <a:ln/>
        </p:spPr>
        <p:txBody>
          <a:bodyPr wrap="none" lIns="0" tIns="0" rIns="0" bIns="0" rtlCol="0" anchor="t"/>
          <a:lstStyle/>
          <a:p>
            <a:pPr marL="0" indent="0">
              <a:lnSpc>
                <a:spcPts val="2950"/>
              </a:lnSpc>
              <a:buNone/>
            </a:pPr>
            <a:r>
              <a:rPr lang="en-US" sz="2350" b="1" kern="0" spc="-71" dirty="0">
                <a:solidFill>
                  <a:srgbClr val="272525"/>
                </a:solidFill>
                <a:latin typeface="Inter" pitchFamily="34" charset="0"/>
                <a:ea typeface="Inter" pitchFamily="34" charset="-122"/>
                <a:cs typeface="Inter" pitchFamily="34" charset="-120"/>
              </a:rPr>
              <a:t>Input</a:t>
            </a:r>
            <a:endParaRPr lang="en-US" sz="2350" dirty="0"/>
          </a:p>
        </p:txBody>
      </p:sp>
      <p:sp>
        <p:nvSpPr>
          <p:cNvPr id="15" name="Text 12"/>
          <p:cNvSpPr/>
          <p:nvPr/>
        </p:nvSpPr>
        <p:spPr>
          <a:xfrm>
            <a:off x="7107674" y="5773341"/>
            <a:ext cx="6682026" cy="384334"/>
          </a:xfrm>
          <a:prstGeom prst="rect">
            <a:avLst/>
          </a:prstGeom>
          <a:noFill/>
          <a:ln/>
        </p:spPr>
        <p:txBody>
          <a:bodyPr wrap="none" lIns="0" tIns="0" rIns="0" bIns="0" rtlCol="0" anchor="t"/>
          <a:lstStyle/>
          <a:p>
            <a:pPr marL="0" indent="0">
              <a:lnSpc>
                <a:spcPts val="3000"/>
              </a:lnSpc>
              <a:buNone/>
            </a:pPr>
            <a:r>
              <a:rPr lang="en-US" sz="1850" kern="0" spc="-38" dirty="0">
                <a:solidFill>
                  <a:srgbClr val="272525"/>
                </a:solidFill>
                <a:latin typeface="Inter" pitchFamily="34" charset="0"/>
                <a:ea typeface="Inter" pitchFamily="34" charset="-122"/>
                <a:cs typeface="Inter" pitchFamily="34" charset="-120"/>
              </a:rPr>
              <a:t>Thông số thời tiết (precipitation, temp, humidity, wind).</a:t>
            </a:r>
            <a:endParaRPr lang="en-US" sz="1850" dirty="0"/>
          </a:p>
        </p:txBody>
      </p:sp>
      <p:sp>
        <p:nvSpPr>
          <p:cNvPr id="16" name="Shape 13"/>
          <p:cNvSpPr/>
          <p:nvPr/>
        </p:nvSpPr>
        <p:spPr>
          <a:xfrm>
            <a:off x="6327100" y="6667976"/>
            <a:ext cx="540425" cy="540425"/>
          </a:xfrm>
          <a:prstGeom prst="roundRect">
            <a:avLst>
              <a:gd name="adj" fmla="val 18669"/>
            </a:avLst>
          </a:prstGeom>
          <a:solidFill>
            <a:srgbClr val="DADBF1"/>
          </a:solidFill>
          <a:ln w="7620">
            <a:solidFill>
              <a:srgbClr val="C0C1D7"/>
            </a:solidFill>
            <a:prstDash val="solid"/>
          </a:ln>
        </p:spPr>
      </p:sp>
      <p:sp>
        <p:nvSpPr>
          <p:cNvPr id="17" name="Text 14"/>
          <p:cNvSpPr/>
          <p:nvPr/>
        </p:nvSpPr>
        <p:spPr>
          <a:xfrm>
            <a:off x="6480929" y="6757988"/>
            <a:ext cx="232767" cy="360283"/>
          </a:xfrm>
          <a:prstGeom prst="rect">
            <a:avLst/>
          </a:prstGeom>
          <a:noFill/>
          <a:ln/>
        </p:spPr>
        <p:txBody>
          <a:bodyPr wrap="none" lIns="0" tIns="0" rIns="0" bIns="0" rtlCol="0" anchor="t"/>
          <a:lstStyle/>
          <a:p>
            <a:pPr marL="0" indent="0" algn="ctr">
              <a:lnSpc>
                <a:spcPts val="2800"/>
              </a:lnSpc>
              <a:buNone/>
            </a:pPr>
            <a:r>
              <a:rPr lang="en-US" sz="2800" b="1" kern="0" spc="-85" dirty="0">
                <a:solidFill>
                  <a:srgbClr val="272525"/>
                </a:solidFill>
                <a:latin typeface="Inter" pitchFamily="34" charset="0"/>
                <a:ea typeface="Inter" pitchFamily="34" charset="-122"/>
                <a:cs typeface="Inter" pitchFamily="34" charset="-120"/>
              </a:rPr>
              <a:t>4</a:t>
            </a:r>
            <a:endParaRPr lang="en-US" sz="2800" dirty="0"/>
          </a:p>
        </p:txBody>
      </p:sp>
      <p:sp>
        <p:nvSpPr>
          <p:cNvPr id="18" name="Text 15"/>
          <p:cNvSpPr/>
          <p:nvPr/>
        </p:nvSpPr>
        <p:spPr>
          <a:xfrm>
            <a:off x="7107674" y="6667976"/>
            <a:ext cx="3002637" cy="375285"/>
          </a:xfrm>
          <a:prstGeom prst="rect">
            <a:avLst/>
          </a:prstGeom>
          <a:noFill/>
          <a:ln/>
        </p:spPr>
        <p:txBody>
          <a:bodyPr wrap="none" lIns="0" tIns="0" rIns="0" bIns="0" rtlCol="0" anchor="t"/>
          <a:lstStyle/>
          <a:p>
            <a:pPr marL="0" indent="0">
              <a:lnSpc>
                <a:spcPts val="2950"/>
              </a:lnSpc>
              <a:buNone/>
            </a:pPr>
            <a:r>
              <a:rPr lang="en-US" sz="2350" b="1" kern="0" spc="-71" dirty="0">
                <a:solidFill>
                  <a:srgbClr val="272525"/>
                </a:solidFill>
                <a:latin typeface="Inter" pitchFamily="34" charset="0"/>
                <a:ea typeface="Inter" pitchFamily="34" charset="-122"/>
                <a:cs typeface="Inter" pitchFamily="34" charset="-120"/>
              </a:rPr>
              <a:t>Output</a:t>
            </a:r>
            <a:endParaRPr lang="en-US" sz="2350" dirty="0"/>
          </a:p>
        </p:txBody>
      </p:sp>
      <p:sp>
        <p:nvSpPr>
          <p:cNvPr id="19" name="Text 16"/>
          <p:cNvSpPr/>
          <p:nvPr/>
        </p:nvSpPr>
        <p:spPr>
          <a:xfrm>
            <a:off x="7107673" y="7187326"/>
            <a:ext cx="7250583" cy="1042273"/>
          </a:xfrm>
          <a:prstGeom prst="rect">
            <a:avLst/>
          </a:prstGeom>
          <a:noFill/>
          <a:ln/>
        </p:spPr>
        <p:txBody>
          <a:bodyPr wrap="none" lIns="0" tIns="0" rIns="0" bIns="0" rtlCol="0" anchor="t"/>
          <a:lstStyle/>
          <a:p>
            <a:pPr marL="0" indent="0">
              <a:lnSpc>
                <a:spcPts val="3000"/>
              </a:lnSpc>
              <a:buNone/>
            </a:pPr>
            <a:endParaRPr lang="en-US" sz="1850" dirty="0"/>
          </a:p>
        </p:txBody>
      </p:sp>
      <p:sp>
        <p:nvSpPr>
          <p:cNvPr id="20" name="TextBox 19"/>
          <p:cNvSpPr txBox="1"/>
          <p:nvPr/>
        </p:nvSpPr>
        <p:spPr>
          <a:xfrm>
            <a:off x="7107673" y="7118271"/>
            <a:ext cx="6989327" cy="646331"/>
          </a:xfrm>
          <a:prstGeom prst="rect">
            <a:avLst/>
          </a:prstGeom>
          <a:noFill/>
        </p:spPr>
        <p:txBody>
          <a:bodyPr wrap="square" rtlCol="0">
            <a:spAutoFit/>
          </a:bodyPr>
          <a:lstStyle/>
          <a:p>
            <a:r>
              <a:rPr lang="en-US" dirty="0" smtClean="0">
                <a:latin typeface="Inter"/>
                <a:ea typeface="Inter"/>
              </a:rPr>
              <a:t>Thời tiết (weather: sun (nắng), rain (mưa), driz (mưa phùn), </a:t>
            </a:r>
          </a:p>
          <a:p>
            <a:r>
              <a:rPr lang="en-US" dirty="0" smtClean="0">
                <a:latin typeface="Inter"/>
                <a:ea typeface="Inter"/>
              </a:rPr>
              <a:t>snow (tuyết), fog (sương mù))</a:t>
            </a:r>
            <a:endParaRPr lang="en-US" dirty="0">
              <a:latin typeface="Inter"/>
              <a:ea typeface="Inter"/>
            </a:endParaRPr>
          </a:p>
        </p:txBody>
      </p:sp>
    </p:spTree>
    <p:extLst>
      <p:ext uri="{BB962C8B-B14F-4D97-AF65-F5344CB8AC3E}">
        <p14:creationId xmlns:p14="http://schemas.microsoft.com/office/powerpoint/2010/main" val="17951609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00564" y="551140"/>
            <a:ext cx="5004435" cy="625435"/>
          </a:xfrm>
          <a:prstGeom prst="rect">
            <a:avLst/>
          </a:prstGeom>
          <a:noFill/>
          <a:ln/>
        </p:spPr>
        <p:txBody>
          <a:bodyPr wrap="none" lIns="0" tIns="0" rIns="0" bIns="0" rtlCol="0" anchor="t"/>
          <a:lstStyle/>
          <a:p>
            <a:pPr marL="0" indent="0">
              <a:lnSpc>
                <a:spcPts val="4900"/>
              </a:lnSpc>
              <a:buNone/>
            </a:pPr>
            <a:r>
              <a:rPr lang="en-US" sz="3900" b="1" kern="0" spc="-118" dirty="0">
                <a:solidFill>
                  <a:srgbClr val="000000"/>
                </a:solidFill>
                <a:latin typeface="Inter" pitchFamily="34" charset="0"/>
                <a:ea typeface="Inter" pitchFamily="34" charset="-122"/>
                <a:cs typeface="Inter" pitchFamily="34" charset="-120"/>
              </a:rPr>
              <a:t>Mô tả tập dữ liệu</a:t>
            </a:r>
            <a:endParaRPr lang="en-US" sz="3900" dirty="0"/>
          </a:p>
        </p:txBody>
      </p:sp>
      <p:pic>
        <p:nvPicPr>
          <p:cNvPr id="4" name="Image 1" descr="preencoded.png"/>
          <p:cNvPicPr>
            <a:picLocks noChangeAspect="1"/>
          </p:cNvPicPr>
          <p:nvPr/>
        </p:nvPicPr>
        <p:blipFill>
          <a:blip r:embed="rId4"/>
          <a:stretch>
            <a:fillRect/>
          </a:stretch>
        </p:blipFill>
        <p:spPr>
          <a:xfrm>
            <a:off x="700564" y="1476732"/>
            <a:ext cx="500420" cy="500420"/>
          </a:xfrm>
          <a:prstGeom prst="rect">
            <a:avLst/>
          </a:prstGeom>
        </p:spPr>
      </p:pic>
      <p:sp>
        <p:nvSpPr>
          <p:cNvPr id="5" name="Text 1"/>
          <p:cNvSpPr/>
          <p:nvPr/>
        </p:nvSpPr>
        <p:spPr>
          <a:xfrm>
            <a:off x="1299278" y="1570553"/>
            <a:ext cx="2502218" cy="312777"/>
          </a:xfrm>
          <a:prstGeom prst="rect">
            <a:avLst/>
          </a:prstGeom>
          <a:noFill/>
          <a:ln/>
        </p:spPr>
        <p:txBody>
          <a:bodyPr wrap="none" lIns="0" tIns="0" rIns="0" bIns="0" rtlCol="0" anchor="t"/>
          <a:lstStyle/>
          <a:p>
            <a:pPr marL="0" indent="0" algn="l">
              <a:lnSpc>
                <a:spcPts val="2450"/>
              </a:lnSpc>
              <a:buNone/>
            </a:pPr>
            <a:r>
              <a:rPr lang="en-US" sz="1950" b="1" kern="0" spc="-59" dirty="0">
                <a:solidFill>
                  <a:srgbClr val="272525"/>
                </a:solidFill>
                <a:latin typeface="Inter" pitchFamily="34" charset="0"/>
                <a:ea typeface="Inter" pitchFamily="34" charset="-122"/>
                <a:cs typeface="Inter" pitchFamily="34" charset="-120"/>
              </a:rPr>
              <a:t>Dữ liệu</a:t>
            </a:r>
            <a:endParaRPr lang="en-US" sz="1950" dirty="0"/>
          </a:p>
        </p:txBody>
      </p:sp>
      <p:sp>
        <p:nvSpPr>
          <p:cNvPr id="6" name="Text 2"/>
          <p:cNvSpPr/>
          <p:nvPr/>
        </p:nvSpPr>
        <p:spPr>
          <a:xfrm>
            <a:off x="700563" y="2086689"/>
            <a:ext cx="7742873" cy="640318"/>
          </a:xfrm>
          <a:prstGeom prst="rect">
            <a:avLst/>
          </a:prstGeom>
          <a:noFill/>
          <a:ln/>
        </p:spPr>
        <p:txBody>
          <a:bodyPr wrap="square" lIns="0" tIns="0" rIns="0" bIns="0" rtlCol="0" anchor="t"/>
          <a:lstStyle/>
          <a:p>
            <a:pPr marL="285750" lvl="0" indent="-285750">
              <a:buFont typeface="Arial" panose="020B0604020202020204" pitchFamily="34" charset="0"/>
              <a:buChar char="•"/>
            </a:pPr>
            <a:r>
              <a:rPr lang="en-US" dirty="0" smtClean="0">
                <a:latin typeface="Inter" panose="020B0604020202020204"/>
                <a:ea typeface="Inter" panose="020B0604020202020204"/>
              </a:rPr>
              <a:t>Gồm những chiều thông tin: precipitation, temp_max, temp_min, wind, weather.</a:t>
            </a:r>
          </a:p>
          <a:p>
            <a:pPr marL="285750" lvl="0" indent="-285750">
              <a:buFont typeface="Arial" panose="020B0604020202020204" pitchFamily="34" charset="0"/>
              <a:buChar char="•"/>
            </a:pPr>
            <a:r>
              <a:rPr lang="en-US" dirty="0" smtClean="0">
                <a:latin typeface="Inter" panose="020B0604020202020204"/>
                <a:ea typeface="Inter" panose="020B0604020202020204"/>
              </a:rPr>
              <a:t>Các nhãn lớp gồm: sun, rain, driz, snow, fog</a:t>
            </a:r>
            <a:r>
              <a:rPr lang="en-US" sz="1600" dirty="0" smtClean="0"/>
              <a:t>.</a:t>
            </a:r>
            <a:endParaRPr lang="en-US" sz="1600" dirty="0"/>
          </a:p>
        </p:txBody>
      </p:sp>
      <p:pic>
        <p:nvPicPr>
          <p:cNvPr id="7" name="Image 2" descr="preencoded.png"/>
          <p:cNvPicPr>
            <a:picLocks noChangeAspect="1"/>
          </p:cNvPicPr>
          <p:nvPr/>
        </p:nvPicPr>
        <p:blipFill>
          <a:blip r:embed="rId5"/>
          <a:stretch>
            <a:fillRect/>
          </a:stretch>
        </p:blipFill>
        <p:spPr>
          <a:xfrm>
            <a:off x="726373" y="3289499"/>
            <a:ext cx="500420" cy="500420"/>
          </a:xfrm>
          <a:prstGeom prst="rect">
            <a:avLst/>
          </a:prstGeom>
        </p:spPr>
      </p:pic>
      <p:sp>
        <p:nvSpPr>
          <p:cNvPr id="8" name="Text 3"/>
          <p:cNvSpPr/>
          <p:nvPr/>
        </p:nvSpPr>
        <p:spPr>
          <a:xfrm>
            <a:off x="1299278" y="3386814"/>
            <a:ext cx="2502218" cy="312777"/>
          </a:xfrm>
          <a:prstGeom prst="rect">
            <a:avLst/>
          </a:prstGeom>
          <a:noFill/>
          <a:ln/>
        </p:spPr>
        <p:txBody>
          <a:bodyPr wrap="none" lIns="0" tIns="0" rIns="0" bIns="0" rtlCol="0" anchor="t"/>
          <a:lstStyle/>
          <a:p>
            <a:pPr marL="0" indent="0" algn="l">
              <a:lnSpc>
                <a:spcPts val="2450"/>
              </a:lnSpc>
              <a:buNone/>
            </a:pPr>
            <a:r>
              <a:rPr lang="en-US" sz="1950" b="1" kern="0" spc="-59" dirty="0">
                <a:solidFill>
                  <a:srgbClr val="272525"/>
                </a:solidFill>
                <a:latin typeface="Inter" pitchFamily="34" charset="0"/>
                <a:ea typeface="Inter" pitchFamily="34" charset="-122"/>
                <a:cs typeface="Inter" pitchFamily="34" charset="-120"/>
              </a:rPr>
              <a:t>Chia tập dữ liệu</a:t>
            </a:r>
            <a:endParaRPr lang="en-US" sz="1950" dirty="0"/>
          </a:p>
        </p:txBody>
      </p:sp>
      <p:sp>
        <p:nvSpPr>
          <p:cNvPr id="9" name="Text 4"/>
          <p:cNvSpPr/>
          <p:nvPr/>
        </p:nvSpPr>
        <p:spPr>
          <a:xfrm>
            <a:off x="700564" y="3823126"/>
            <a:ext cx="7742873" cy="640318"/>
          </a:xfrm>
          <a:prstGeom prst="rect">
            <a:avLst/>
          </a:prstGeom>
          <a:noFill/>
          <a:ln/>
        </p:spPr>
        <p:txBody>
          <a:bodyPr wrap="square" lIns="0" tIns="0" rIns="0" bIns="0" rtlCol="0" anchor="t"/>
          <a:lstStyle/>
          <a:p>
            <a:pPr lvl="0"/>
            <a:r>
              <a:rPr lang="en-US" dirty="0">
                <a:latin typeface="Inter" panose="020B0604020202020204"/>
                <a:ea typeface="Inter" panose="020B0604020202020204"/>
              </a:rPr>
              <a:t>Chia tập dữ liệu thành 2 </a:t>
            </a:r>
            <a:r>
              <a:rPr lang="en-US" dirty="0" smtClean="0">
                <a:latin typeface="Inter" panose="020B0604020202020204"/>
                <a:ea typeface="Inter" panose="020B0604020202020204"/>
              </a:rPr>
              <a:t>phần </a:t>
            </a:r>
            <a:r>
              <a:rPr lang="en-US" dirty="0">
                <a:latin typeface="Inter" panose="020B0604020202020204"/>
                <a:ea typeface="Inter" panose="020B0604020202020204"/>
              </a:rPr>
              <a:t>gồm: </a:t>
            </a:r>
          </a:p>
          <a:p>
            <a:pPr marL="285750" lvl="0" indent="-285750">
              <a:buFont typeface="Arial" panose="020B0604020202020204" pitchFamily="34" charset="0"/>
              <a:buChar char="•"/>
            </a:pPr>
            <a:r>
              <a:rPr lang="en-US" dirty="0" smtClean="0">
                <a:latin typeface="Inter" panose="020B0604020202020204"/>
                <a:ea typeface="Inter" panose="020B0604020202020204"/>
              </a:rPr>
              <a:t>30% dữ liệu</a:t>
            </a:r>
            <a:r>
              <a:rPr lang="en-US" dirty="0" smtClean="0">
                <a:latin typeface="Inter" panose="020B0604020202020204"/>
                <a:ea typeface="Inter" panose="020B0604020202020204"/>
              </a:rPr>
              <a:t> </a:t>
            </a:r>
            <a:r>
              <a:rPr lang="en-US" dirty="0">
                <a:latin typeface="Inter" panose="020B0604020202020204"/>
                <a:ea typeface="Inter" panose="020B0604020202020204"/>
              </a:rPr>
              <a:t>đầu: kiểm tra mô hình.</a:t>
            </a:r>
          </a:p>
          <a:p>
            <a:pPr marL="285750" lvl="0" indent="-285750">
              <a:buFont typeface="Arial" panose="020B0604020202020204" pitchFamily="34" charset="0"/>
              <a:buChar char="•"/>
            </a:pPr>
            <a:r>
              <a:rPr lang="en-US" smtClean="0">
                <a:latin typeface="Inter" panose="020B0604020202020204"/>
                <a:ea typeface="Inter" panose="020B0604020202020204"/>
              </a:rPr>
              <a:t>70%</a:t>
            </a:r>
            <a:r>
              <a:rPr lang="en-US" smtClean="0">
                <a:latin typeface="Inter" panose="020B0604020202020204"/>
                <a:ea typeface="Inter" panose="020B0604020202020204"/>
              </a:rPr>
              <a:t> </a:t>
            </a:r>
            <a:r>
              <a:rPr lang="en-US" dirty="0">
                <a:latin typeface="Inter" panose="020B0604020202020204"/>
                <a:ea typeface="Inter" panose="020B0604020202020204"/>
              </a:rPr>
              <a:t>cuối: huấn luyện mô hình.</a:t>
            </a:r>
          </a:p>
        </p:txBody>
      </p:sp>
      <p:pic>
        <p:nvPicPr>
          <p:cNvPr id="10" name="Image 3" descr="preencoded.png"/>
          <p:cNvPicPr>
            <a:picLocks noChangeAspect="1"/>
          </p:cNvPicPr>
          <p:nvPr/>
        </p:nvPicPr>
        <p:blipFill>
          <a:blip r:embed="rId6"/>
          <a:stretch>
            <a:fillRect/>
          </a:stretch>
        </p:blipFill>
        <p:spPr>
          <a:xfrm>
            <a:off x="700562" y="4895522"/>
            <a:ext cx="500420" cy="500420"/>
          </a:xfrm>
          <a:prstGeom prst="rect">
            <a:avLst/>
          </a:prstGeom>
        </p:spPr>
      </p:pic>
      <p:sp>
        <p:nvSpPr>
          <p:cNvPr id="11" name="Text 5"/>
          <p:cNvSpPr/>
          <p:nvPr/>
        </p:nvSpPr>
        <p:spPr>
          <a:xfrm>
            <a:off x="1299278" y="5002054"/>
            <a:ext cx="2502218" cy="312777"/>
          </a:xfrm>
          <a:prstGeom prst="rect">
            <a:avLst/>
          </a:prstGeom>
          <a:noFill/>
          <a:ln/>
        </p:spPr>
        <p:txBody>
          <a:bodyPr wrap="none" lIns="0" tIns="0" rIns="0" bIns="0" rtlCol="0" anchor="t"/>
          <a:lstStyle/>
          <a:p>
            <a:pPr marL="0" indent="0" algn="l">
              <a:lnSpc>
                <a:spcPts val="2450"/>
              </a:lnSpc>
              <a:buNone/>
            </a:pPr>
            <a:r>
              <a:rPr lang="en-US" sz="1950" b="1" kern="0" spc="-59" dirty="0" smtClean="0">
                <a:solidFill>
                  <a:srgbClr val="272525"/>
                </a:solidFill>
                <a:latin typeface="Inter" pitchFamily="34" charset="0"/>
                <a:ea typeface="Inter" pitchFamily="34" charset="-122"/>
              </a:rPr>
              <a:t>Ma trận dữ liệu, nhãn lớp</a:t>
            </a:r>
            <a:endParaRPr lang="en-US" sz="1950" dirty="0"/>
          </a:p>
        </p:txBody>
      </p:sp>
      <p:sp>
        <p:nvSpPr>
          <p:cNvPr id="12" name="Text 6"/>
          <p:cNvSpPr/>
          <p:nvPr/>
        </p:nvSpPr>
        <p:spPr>
          <a:xfrm>
            <a:off x="210706" y="5538669"/>
            <a:ext cx="7742873" cy="320159"/>
          </a:xfrm>
          <a:prstGeom prst="rect">
            <a:avLst/>
          </a:prstGeom>
          <a:noFill/>
          <a:ln/>
        </p:spPr>
        <p:txBody>
          <a:bodyPr wrap="none" lIns="0" tIns="0" rIns="0" bIns="0" rtlCol="0" anchor="t"/>
          <a:lstStyle/>
          <a:p>
            <a:pPr lvl="1"/>
            <a:r>
              <a:rPr lang="en-US" dirty="0">
                <a:latin typeface="Inter" panose="020B0604020202020204"/>
                <a:ea typeface="Inter" panose="020B0604020202020204"/>
              </a:rPr>
              <a:t>Ma trận dữ liệu (X) gồm các cột: </a:t>
            </a:r>
          </a:p>
          <a:p>
            <a:pPr marL="1200150" lvl="2" indent="-285750">
              <a:buFont typeface="Arial" panose="020B0604020202020204" pitchFamily="34" charset="0"/>
              <a:buChar char="•"/>
            </a:pPr>
            <a:r>
              <a:rPr lang="en-US" dirty="0">
                <a:latin typeface="Inter" panose="020B0604020202020204"/>
                <a:ea typeface="Inter" panose="020B0604020202020204"/>
              </a:rPr>
              <a:t>Precipitation: Thể hiện lượng mưa.</a:t>
            </a:r>
          </a:p>
          <a:p>
            <a:pPr marL="1200150" lvl="2" indent="-285750">
              <a:buFont typeface="Arial" panose="020B0604020202020204" pitchFamily="34" charset="0"/>
              <a:buChar char="•"/>
            </a:pPr>
            <a:r>
              <a:rPr lang="en-US" dirty="0" smtClean="0">
                <a:latin typeface="Inter" panose="020B0604020202020204"/>
                <a:ea typeface="Inter" panose="020B0604020202020204"/>
              </a:rPr>
              <a:t>Temp_max: </a:t>
            </a:r>
            <a:r>
              <a:rPr lang="en-US" dirty="0">
                <a:latin typeface="Inter" panose="020B0604020202020204"/>
                <a:ea typeface="Inter" panose="020B0604020202020204"/>
              </a:rPr>
              <a:t>Thể hiện nhiệt </a:t>
            </a:r>
            <a:r>
              <a:rPr lang="en-US" dirty="0" smtClean="0">
                <a:latin typeface="Inter" panose="020B0604020202020204"/>
                <a:ea typeface="Inter" panose="020B0604020202020204"/>
              </a:rPr>
              <a:t>độ cao nhất.</a:t>
            </a:r>
            <a:endParaRPr lang="en-US" dirty="0">
              <a:latin typeface="Inter" panose="020B0604020202020204"/>
              <a:ea typeface="Inter" panose="020B0604020202020204"/>
            </a:endParaRPr>
          </a:p>
          <a:p>
            <a:pPr marL="1200150" lvl="2" indent="-285750">
              <a:buFont typeface="Arial" panose="020B0604020202020204" pitchFamily="34" charset="0"/>
              <a:buChar char="•"/>
            </a:pPr>
            <a:r>
              <a:rPr lang="en-US" dirty="0" smtClean="0">
                <a:latin typeface="Inter" panose="020B0604020202020204"/>
                <a:ea typeface="Inter" panose="020B0604020202020204"/>
              </a:rPr>
              <a:t>Temp_min</a:t>
            </a:r>
            <a:r>
              <a:rPr lang="en-US" dirty="0" smtClean="0">
                <a:latin typeface="Inter" panose="020B0604020202020204"/>
                <a:ea typeface="Inter" panose="020B0604020202020204"/>
              </a:rPr>
              <a:t>: </a:t>
            </a:r>
            <a:r>
              <a:rPr lang="en-US" dirty="0">
                <a:latin typeface="Inter" panose="020B0604020202020204"/>
                <a:ea typeface="Inter" panose="020B0604020202020204"/>
              </a:rPr>
              <a:t>Thể hiện </a:t>
            </a:r>
            <a:r>
              <a:rPr lang="en-US" dirty="0" smtClean="0">
                <a:latin typeface="Inter" panose="020B0604020202020204"/>
                <a:ea typeface="Inter" panose="020B0604020202020204"/>
              </a:rPr>
              <a:t>nhiệt độ thấp nhất</a:t>
            </a:r>
            <a:r>
              <a:rPr lang="en-US" dirty="0" smtClean="0">
                <a:latin typeface="Inter" panose="020B0604020202020204"/>
                <a:ea typeface="Inter" panose="020B0604020202020204"/>
              </a:rPr>
              <a:t>.</a:t>
            </a:r>
            <a:endParaRPr lang="en-US" dirty="0">
              <a:latin typeface="Inter" panose="020B0604020202020204"/>
              <a:ea typeface="Inter" panose="020B0604020202020204"/>
            </a:endParaRPr>
          </a:p>
          <a:p>
            <a:pPr marL="1200150" lvl="2" indent="-285750">
              <a:buFont typeface="Arial" panose="020B0604020202020204" pitchFamily="34" charset="0"/>
              <a:buChar char="•"/>
            </a:pPr>
            <a:r>
              <a:rPr lang="en-US" dirty="0">
                <a:latin typeface="Inter" panose="020B0604020202020204"/>
                <a:ea typeface="Inter" panose="020B0604020202020204"/>
              </a:rPr>
              <a:t>Wind: Thể hiện sức gió.</a:t>
            </a:r>
          </a:p>
          <a:p>
            <a:pPr lvl="1"/>
            <a:r>
              <a:rPr lang="en-US" dirty="0">
                <a:latin typeface="Inter" panose="020B0604020202020204"/>
                <a:ea typeface="Inter" panose="020B0604020202020204"/>
              </a:rPr>
              <a:t>Nhãn lớp (Y) gồm:</a:t>
            </a:r>
          </a:p>
          <a:p>
            <a:pPr marL="1200150" lvl="2" indent="-285750">
              <a:buFont typeface="Arial" panose="020B0604020202020204" pitchFamily="34" charset="0"/>
              <a:buChar char="•"/>
            </a:pPr>
            <a:r>
              <a:rPr lang="en-US" dirty="0">
                <a:latin typeface="Inter" panose="020B0604020202020204"/>
                <a:ea typeface="Inter" panose="020B0604020202020204"/>
              </a:rPr>
              <a:t>Weather: Thể hiện tình trạng thời tiết (sun, rain, driz, snow, fog</a:t>
            </a:r>
            <a:r>
              <a:rPr lang="en-US" dirty="0" smtClean="0">
                <a:latin typeface="Inter" panose="020B0604020202020204"/>
                <a:ea typeface="Inter" panose="020B0604020202020204"/>
              </a:rPr>
              <a:t>).</a:t>
            </a:r>
            <a:endParaRPr lang="en-US" dirty="0">
              <a:latin typeface="Inter" panose="020B0604020202020204"/>
              <a:ea typeface="Inter" panose="020B0604020202020204"/>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1429822"/>
            <a:ext cx="6172200" cy="771525"/>
          </a:xfrm>
          <a:prstGeom prst="rect">
            <a:avLst/>
          </a:prstGeom>
          <a:noFill/>
          <a:ln/>
        </p:spPr>
        <p:txBody>
          <a:bodyPr wrap="none" lIns="0" tIns="0" rIns="0" bIns="0" rtlCol="0" anchor="t"/>
          <a:lstStyle/>
          <a:p>
            <a:pPr marL="0" indent="0">
              <a:lnSpc>
                <a:spcPts val="6050"/>
              </a:lnSpc>
              <a:buNone/>
            </a:pPr>
            <a:r>
              <a:rPr lang="en-US" sz="4850" b="1" kern="0" spc="-146" dirty="0">
                <a:solidFill>
                  <a:srgbClr val="000000"/>
                </a:solidFill>
                <a:latin typeface="Inter" pitchFamily="34" charset="0"/>
                <a:ea typeface="Inter" pitchFamily="34" charset="-122"/>
                <a:cs typeface="Inter" pitchFamily="34" charset="-120"/>
              </a:rPr>
              <a:t>Kết luận</a:t>
            </a:r>
            <a:endParaRPr lang="en-US" sz="4850" dirty="0"/>
          </a:p>
        </p:txBody>
      </p:sp>
      <p:sp>
        <p:nvSpPr>
          <p:cNvPr id="4" name="Text 1"/>
          <p:cNvSpPr/>
          <p:nvPr/>
        </p:nvSpPr>
        <p:spPr>
          <a:xfrm>
            <a:off x="6350437" y="2571631"/>
            <a:ext cx="7415927" cy="2370296"/>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122"/>
                <a:cs typeface="Inter" pitchFamily="34" charset="-120"/>
              </a:rPr>
              <a:t>Bài thuyết trình đã giới thiệu ba thuật toán học máy phổ biến được sử dụng trong dự báo thời tiết: Perceptron Learning Algorithm, ID3 và Neural Network. Mỗi thuật toán có ưu nhược điểm riêng và phù hợp với các bài toán cụ thể. Việc lựa chọn thuật toán phù hợp phụ thuộc vào đặc điểm của tập dữ liệu và yêu cầu của bài toán dự báo.</a:t>
            </a:r>
            <a:endParaRPr lang="en-US" sz="1900" dirty="0"/>
          </a:p>
        </p:txBody>
      </p:sp>
      <p:sp>
        <p:nvSpPr>
          <p:cNvPr id="5" name="Text 2"/>
          <p:cNvSpPr/>
          <p:nvPr/>
        </p:nvSpPr>
        <p:spPr>
          <a:xfrm>
            <a:off x="6350437" y="5219581"/>
            <a:ext cx="7415927" cy="1580198"/>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122"/>
                <a:cs typeface="Inter" pitchFamily="34" charset="-120"/>
              </a:rPr>
              <a:t>Với sự phát triển của khoa học máy tính và học máy, các thuật toán học máy ngày càng được ứng dụng rộng rãi trong dự báo thời tiết, góp phần nâng cao độ chính xác của dự báo và giúp con người chủ động hơn trong các hoạt động của mình.</a:t>
            </a:r>
            <a:endParaRPr lang="en-US" sz="1900" dirty="0"/>
          </a:p>
        </p:txBody>
      </p:sp>
    </p:spTree>
    <p:extLst>
      <p:ext uri="{BB962C8B-B14F-4D97-AF65-F5344CB8AC3E}">
        <p14:creationId xmlns:p14="http://schemas.microsoft.com/office/powerpoint/2010/main" val="32050696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53653" y="514350"/>
            <a:ext cx="4669274" cy="583644"/>
          </a:xfrm>
          <a:prstGeom prst="rect">
            <a:avLst/>
          </a:prstGeom>
          <a:noFill/>
          <a:ln/>
        </p:spPr>
        <p:txBody>
          <a:bodyPr wrap="none" lIns="0" tIns="0" rIns="0" bIns="0" rtlCol="0" anchor="t"/>
          <a:lstStyle/>
          <a:p>
            <a:pPr marL="0" indent="0">
              <a:lnSpc>
                <a:spcPts val="4550"/>
              </a:lnSpc>
              <a:buNone/>
            </a:pPr>
            <a:r>
              <a:rPr lang="en-US" sz="3650" b="1" kern="0" spc="-110" dirty="0">
                <a:solidFill>
                  <a:srgbClr val="000000"/>
                </a:solidFill>
                <a:latin typeface="Inter" pitchFamily="34" charset="0"/>
                <a:ea typeface="Inter" pitchFamily="34" charset="-122"/>
                <a:cs typeface="Inter" pitchFamily="34" charset="-120"/>
              </a:rPr>
              <a:t>Phần mở đầu</a:t>
            </a:r>
            <a:endParaRPr lang="en-US" sz="3650" dirty="0"/>
          </a:p>
        </p:txBody>
      </p:sp>
      <p:sp>
        <p:nvSpPr>
          <p:cNvPr id="4" name="Shape 1"/>
          <p:cNvSpPr/>
          <p:nvPr/>
        </p:nvSpPr>
        <p:spPr>
          <a:xfrm>
            <a:off x="653653" y="1378148"/>
            <a:ext cx="7836694" cy="1987868"/>
          </a:xfrm>
          <a:prstGeom prst="roundRect">
            <a:avLst>
              <a:gd name="adj" fmla="val 3946"/>
            </a:avLst>
          </a:prstGeom>
          <a:solidFill>
            <a:srgbClr val="DADBF1"/>
          </a:solidFill>
          <a:ln w="7620">
            <a:solidFill>
              <a:srgbClr val="C0C1D7"/>
            </a:solidFill>
            <a:prstDash val="solid"/>
          </a:ln>
        </p:spPr>
      </p:sp>
      <p:sp>
        <p:nvSpPr>
          <p:cNvPr id="5" name="Text 2"/>
          <p:cNvSpPr/>
          <p:nvPr/>
        </p:nvSpPr>
        <p:spPr>
          <a:xfrm>
            <a:off x="847963" y="1572458"/>
            <a:ext cx="2770227" cy="291822"/>
          </a:xfrm>
          <a:prstGeom prst="rect">
            <a:avLst/>
          </a:prstGeom>
          <a:noFill/>
          <a:ln/>
        </p:spPr>
        <p:txBody>
          <a:bodyPr wrap="none" lIns="0" tIns="0" rIns="0" bIns="0" rtlCol="0" anchor="t"/>
          <a:lstStyle/>
          <a:p>
            <a:pPr marL="0" indent="0">
              <a:lnSpc>
                <a:spcPts val="2250"/>
              </a:lnSpc>
              <a:buNone/>
            </a:pPr>
            <a:r>
              <a:rPr lang="en-US" sz="1800" b="1" kern="0" spc="-55" dirty="0">
                <a:solidFill>
                  <a:srgbClr val="272525"/>
                </a:solidFill>
                <a:latin typeface="Inter" pitchFamily="34" charset="0"/>
                <a:ea typeface="Inter" pitchFamily="34" charset="-122"/>
                <a:cs typeface="Inter" pitchFamily="34" charset="-120"/>
              </a:rPr>
              <a:t>Vai trò của dự báo thời tiết</a:t>
            </a:r>
            <a:endParaRPr lang="en-US" sz="1800" dirty="0"/>
          </a:p>
        </p:txBody>
      </p:sp>
      <p:sp>
        <p:nvSpPr>
          <p:cNvPr id="6" name="Text 3"/>
          <p:cNvSpPr/>
          <p:nvPr/>
        </p:nvSpPr>
        <p:spPr>
          <a:xfrm>
            <a:off x="847963" y="1976318"/>
            <a:ext cx="7448074" cy="1195388"/>
          </a:xfrm>
          <a:prstGeom prst="rect">
            <a:avLst/>
          </a:prstGeom>
          <a:noFill/>
          <a:ln/>
        </p:spPr>
        <p:txBody>
          <a:bodyPr wrap="square" lIns="0" tIns="0" rIns="0" bIns="0" rtlCol="0" anchor="t"/>
          <a:lstStyle/>
          <a:p>
            <a:pPr marL="0" indent="0">
              <a:lnSpc>
                <a:spcPts val="2350"/>
              </a:lnSpc>
              <a:buNone/>
            </a:pPr>
            <a:r>
              <a:rPr lang="en-US" sz="1450" kern="0" spc="-29" dirty="0">
                <a:solidFill>
                  <a:srgbClr val="272525"/>
                </a:solidFill>
                <a:latin typeface="Inter" pitchFamily="34" charset="0"/>
                <a:ea typeface="Inter" pitchFamily="34" charset="-122"/>
                <a:cs typeface="Inter" pitchFamily="34" charset="-120"/>
              </a:rPr>
              <a:t>Dự báo thời tiết đóng vai trò quan trọng trong nhiều lĩnh vực của đời sống, từ nông nghiệp, giao thông vận tải đến du lịch, và thậm chí cả việc bảo vệ sức khỏe. Nắm bắt được thông tin về thời tiết giúp con người chủ động trong mọi hoạt động, từ việc lên kế hoạch cho các hoạt động ngoài trời đến việc phòng tránh thiên tai.</a:t>
            </a:r>
            <a:endParaRPr lang="en-US" sz="1450" dirty="0"/>
          </a:p>
        </p:txBody>
      </p:sp>
      <p:sp>
        <p:nvSpPr>
          <p:cNvPr id="7" name="Shape 4"/>
          <p:cNvSpPr/>
          <p:nvPr/>
        </p:nvSpPr>
        <p:spPr>
          <a:xfrm>
            <a:off x="653653" y="3552706"/>
            <a:ext cx="7836694" cy="1987868"/>
          </a:xfrm>
          <a:prstGeom prst="roundRect">
            <a:avLst>
              <a:gd name="adj" fmla="val 3946"/>
            </a:avLst>
          </a:prstGeom>
          <a:solidFill>
            <a:srgbClr val="DADBF1"/>
          </a:solidFill>
          <a:ln w="7620">
            <a:solidFill>
              <a:srgbClr val="C0C1D7"/>
            </a:solidFill>
            <a:prstDash val="solid"/>
          </a:ln>
        </p:spPr>
      </p:sp>
      <p:sp>
        <p:nvSpPr>
          <p:cNvPr id="8" name="Text 5"/>
          <p:cNvSpPr/>
          <p:nvPr/>
        </p:nvSpPr>
        <p:spPr>
          <a:xfrm>
            <a:off x="847963" y="3747016"/>
            <a:ext cx="2779157" cy="291822"/>
          </a:xfrm>
          <a:prstGeom prst="rect">
            <a:avLst/>
          </a:prstGeom>
          <a:noFill/>
          <a:ln/>
        </p:spPr>
        <p:txBody>
          <a:bodyPr wrap="none" lIns="0" tIns="0" rIns="0" bIns="0" rtlCol="0" anchor="t"/>
          <a:lstStyle/>
          <a:p>
            <a:pPr marL="0" indent="0">
              <a:lnSpc>
                <a:spcPts val="2250"/>
              </a:lnSpc>
              <a:buNone/>
            </a:pPr>
            <a:r>
              <a:rPr lang="en-US" sz="1800" b="1" kern="0" spc="-55" dirty="0">
                <a:solidFill>
                  <a:srgbClr val="272525"/>
                </a:solidFill>
                <a:latin typeface="Inter" pitchFamily="34" charset="0"/>
                <a:ea typeface="Inter" pitchFamily="34" charset="-122"/>
                <a:cs typeface="Inter" pitchFamily="34" charset="-120"/>
              </a:rPr>
              <a:t>Sự phát triển của học máy</a:t>
            </a:r>
            <a:endParaRPr lang="en-US" sz="1800" dirty="0"/>
          </a:p>
        </p:txBody>
      </p:sp>
      <p:sp>
        <p:nvSpPr>
          <p:cNvPr id="9" name="Text 6"/>
          <p:cNvSpPr/>
          <p:nvPr/>
        </p:nvSpPr>
        <p:spPr>
          <a:xfrm>
            <a:off x="847963" y="4150876"/>
            <a:ext cx="7448074" cy="1195388"/>
          </a:xfrm>
          <a:prstGeom prst="rect">
            <a:avLst/>
          </a:prstGeom>
          <a:noFill/>
          <a:ln/>
        </p:spPr>
        <p:txBody>
          <a:bodyPr wrap="square" lIns="0" tIns="0" rIns="0" bIns="0" rtlCol="0" anchor="t"/>
          <a:lstStyle/>
          <a:p>
            <a:pPr marL="0" indent="0">
              <a:lnSpc>
                <a:spcPts val="2350"/>
              </a:lnSpc>
              <a:buNone/>
            </a:pPr>
            <a:r>
              <a:rPr lang="en-US" sz="1450" kern="0" spc="-29" dirty="0">
                <a:solidFill>
                  <a:srgbClr val="272525"/>
                </a:solidFill>
                <a:latin typeface="Inter" pitchFamily="34" charset="0"/>
                <a:ea typeface="Inter" pitchFamily="34" charset="-122"/>
                <a:cs typeface="Inter" pitchFamily="34" charset="-120"/>
              </a:rPr>
              <a:t>Với sự phát triển của khoa học máy tính và học máy, chúng ta có thể ứng dụng các thuật toán học máy để phân tích dữ liệu khí tượng và đưa ra dự báo thời tiết chính xác hơn. Các thuật toán học máy có khả năng học hỏi từ dữ liệu lịch sử và đưa ra dự đoán dựa trên những thông tin đã được học hỏi.</a:t>
            </a:r>
            <a:endParaRPr lang="en-US" sz="1450" dirty="0"/>
          </a:p>
        </p:txBody>
      </p:sp>
      <p:sp>
        <p:nvSpPr>
          <p:cNvPr id="10" name="Shape 7"/>
          <p:cNvSpPr/>
          <p:nvPr/>
        </p:nvSpPr>
        <p:spPr>
          <a:xfrm>
            <a:off x="653653" y="5727263"/>
            <a:ext cx="7836694" cy="1987868"/>
          </a:xfrm>
          <a:prstGeom prst="roundRect">
            <a:avLst>
              <a:gd name="adj" fmla="val 3946"/>
            </a:avLst>
          </a:prstGeom>
          <a:solidFill>
            <a:srgbClr val="DADBF1"/>
          </a:solidFill>
          <a:ln w="7620">
            <a:solidFill>
              <a:srgbClr val="C0C1D7"/>
            </a:solidFill>
            <a:prstDash val="solid"/>
          </a:ln>
        </p:spPr>
      </p:sp>
      <p:sp>
        <p:nvSpPr>
          <p:cNvPr id="11" name="Text 8"/>
          <p:cNvSpPr/>
          <p:nvPr/>
        </p:nvSpPr>
        <p:spPr>
          <a:xfrm>
            <a:off x="847963" y="5921573"/>
            <a:ext cx="3049429" cy="291822"/>
          </a:xfrm>
          <a:prstGeom prst="rect">
            <a:avLst/>
          </a:prstGeom>
          <a:noFill/>
          <a:ln/>
        </p:spPr>
        <p:txBody>
          <a:bodyPr wrap="none" lIns="0" tIns="0" rIns="0" bIns="0" rtlCol="0" anchor="t"/>
          <a:lstStyle/>
          <a:p>
            <a:pPr marL="0" indent="0">
              <a:lnSpc>
                <a:spcPts val="2250"/>
              </a:lnSpc>
              <a:buNone/>
            </a:pPr>
            <a:r>
              <a:rPr lang="en-US" sz="1800" b="1" kern="0" spc="-55" dirty="0">
                <a:solidFill>
                  <a:srgbClr val="272525"/>
                </a:solidFill>
                <a:latin typeface="Inter" pitchFamily="34" charset="0"/>
                <a:ea typeface="Inter" pitchFamily="34" charset="-122"/>
                <a:cs typeface="Inter" pitchFamily="34" charset="-120"/>
              </a:rPr>
              <a:t>Mục tiêu của bài thuyết trình</a:t>
            </a:r>
            <a:endParaRPr lang="en-US" sz="1800" dirty="0"/>
          </a:p>
        </p:txBody>
      </p:sp>
      <p:sp>
        <p:nvSpPr>
          <p:cNvPr id="12" name="Text 9"/>
          <p:cNvSpPr/>
          <p:nvPr/>
        </p:nvSpPr>
        <p:spPr>
          <a:xfrm>
            <a:off x="847963" y="6325433"/>
            <a:ext cx="7448074" cy="1195388"/>
          </a:xfrm>
          <a:prstGeom prst="rect">
            <a:avLst/>
          </a:prstGeom>
          <a:noFill/>
          <a:ln/>
        </p:spPr>
        <p:txBody>
          <a:bodyPr wrap="square" lIns="0" tIns="0" rIns="0" bIns="0" rtlCol="0" anchor="t"/>
          <a:lstStyle/>
          <a:p>
            <a:pPr marL="0" indent="0">
              <a:lnSpc>
                <a:spcPts val="2350"/>
              </a:lnSpc>
              <a:buNone/>
            </a:pPr>
            <a:r>
              <a:rPr lang="en-US" sz="1450" kern="0" spc="-29" dirty="0">
                <a:solidFill>
                  <a:srgbClr val="272525"/>
                </a:solidFill>
                <a:latin typeface="Inter" pitchFamily="34" charset="0"/>
                <a:ea typeface="Inter" pitchFamily="34" charset="-122"/>
                <a:cs typeface="Inter" pitchFamily="34" charset="-120"/>
              </a:rPr>
              <a:t>Bài thuyết trình này nhằm giới thiệu ba thuật toán học máy phổ biến được sử dụng trong dự báo thời tiết: Perceptron Learning Algorithm, ID3 và Neural Network. Chúng ta sẽ tìm hiểu về nguyên lý hoạt động, ưu nhược điểm của từng thuật toán, cũng như ứng dụng của chúng trong dự báo thời tiết.</a:t>
            </a:r>
            <a:endParaRPr lang="en-US" sz="1450" dirty="0"/>
          </a:p>
        </p:txBody>
      </p:sp>
    </p:spTree>
    <p:extLst>
      <p:ext uri="{BB962C8B-B14F-4D97-AF65-F5344CB8AC3E}">
        <p14:creationId xmlns:p14="http://schemas.microsoft.com/office/powerpoint/2010/main" val="32702052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8629" y="744617"/>
            <a:ext cx="7161848" cy="618053"/>
          </a:xfrm>
          <a:prstGeom prst="rect">
            <a:avLst/>
          </a:prstGeom>
          <a:noFill/>
          <a:ln/>
        </p:spPr>
        <p:txBody>
          <a:bodyPr wrap="none" lIns="0" tIns="0" rIns="0" bIns="0" rtlCol="0" anchor="t"/>
          <a:lstStyle/>
          <a:p>
            <a:pPr marL="0" indent="0">
              <a:lnSpc>
                <a:spcPts val="4850"/>
              </a:lnSpc>
              <a:buNone/>
            </a:pPr>
            <a:r>
              <a:rPr lang="en-US" sz="3850" b="1" kern="0" spc="-117" dirty="0">
                <a:solidFill>
                  <a:srgbClr val="000000"/>
                </a:solidFill>
                <a:latin typeface="Inter" pitchFamily="34" charset="0"/>
                <a:ea typeface="Inter" pitchFamily="34" charset="-122"/>
                <a:cs typeface="Inter" pitchFamily="34" charset="-120"/>
              </a:rPr>
              <a:t>Phần </a:t>
            </a:r>
            <a:r>
              <a:rPr lang="en-US" sz="3850" b="1" kern="0" spc="-117" dirty="0" smtClean="0">
                <a:solidFill>
                  <a:srgbClr val="000000"/>
                </a:solidFill>
                <a:latin typeface="Inter" pitchFamily="34" charset="0"/>
                <a:ea typeface="Inter" pitchFamily="34" charset="-122"/>
                <a:cs typeface="Inter" pitchFamily="34" charset="-120"/>
              </a:rPr>
              <a:t>1: Lý </a:t>
            </a:r>
            <a:r>
              <a:rPr lang="en-US" sz="3850" b="1" kern="0" spc="-117" dirty="0">
                <a:solidFill>
                  <a:srgbClr val="000000"/>
                </a:solidFill>
                <a:latin typeface="Inter" pitchFamily="34" charset="0"/>
                <a:ea typeface="Inter" pitchFamily="34" charset="-122"/>
                <a:cs typeface="Inter" pitchFamily="34" charset="-120"/>
              </a:rPr>
              <a:t>thuyết các thuật toán</a:t>
            </a:r>
            <a:endParaRPr lang="en-US" sz="3850" dirty="0"/>
          </a:p>
        </p:txBody>
      </p:sp>
      <p:sp>
        <p:nvSpPr>
          <p:cNvPr id="4" name="Shape 1"/>
          <p:cNvSpPr/>
          <p:nvPr/>
        </p:nvSpPr>
        <p:spPr>
          <a:xfrm>
            <a:off x="6178629" y="1881664"/>
            <a:ext cx="444937" cy="444937"/>
          </a:xfrm>
          <a:prstGeom prst="roundRect">
            <a:avLst>
              <a:gd name="adj" fmla="val 18671"/>
            </a:avLst>
          </a:prstGeom>
          <a:solidFill>
            <a:srgbClr val="DADBF1"/>
          </a:solidFill>
          <a:ln w="7620">
            <a:solidFill>
              <a:srgbClr val="C0C1D7"/>
            </a:solidFill>
            <a:prstDash val="solid"/>
          </a:ln>
        </p:spPr>
      </p:sp>
      <p:sp>
        <p:nvSpPr>
          <p:cNvPr id="5" name="Text 2"/>
          <p:cNvSpPr/>
          <p:nvPr/>
        </p:nvSpPr>
        <p:spPr>
          <a:xfrm>
            <a:off x="6341507" y="1955721"/>
            <a:ext cx="119063" cy="296704"/>
          </a:xfrm>
          <a:prstGeom prst="rect">
            <a:avLst/>
          </a:prstGeom>
          <a:noFill/>
          <a:ln/>
        </p:spPr>
        <p:txBody>
          <a:bodyPr wrap="none" lIns="0" tIns="0" rIns="0" bIns="0" rtlCol="0" anchor="t"/>
          <a:lstStyle/>
          <a:p>
            <a:pPr marL="0" indent="0" algn="ctr">
              <a:lnSpc>
                <a:spcPts val="2300"/>
              </a:lnSpc>
              <a:buNone/>
            </a:pPr>
            <a:r>
              <a:rPr lang="en-US" sz="2300" b="1" kern="0" spc="-70" dirty="0">
                <a:solidFill>
                  <a:srgbClr val="272525"/>
                </a:solidFill>
                <a:latin typeface="Inter" pitchFamily="34" charset="0"/>
                <a:ea typeface="Inter" pitchFamily="34" charset="-122"/>
                <a:cs typeface="Inter" pitchFamily="34" charset="-120"/>
              </a:rPr>
              <a:t>1</a:t>
            </a:r>
            <a:endParaRPr lang="en-US" sz="2300" dirty="0"/>
          </a:p>
        </p:txBody>
      </p:sp>
      <p:sp>
        <p:nvSpPr>
          <p:cNvPr id="6" name="Text 3"/>
          <p:cNvSpPr/>
          <p:nvPr/>
        </p:nvSpPr>
        <p:spPr>
          <a:xfrm>
            <a:off x="6821329" y="1881664"/>
            <a:ext cx="4787622" cy="309086"/>
          </a:xfrm>
          <a:prstGeom prst="rect">
            <a:avLst/>
          </a:prstGeom>
          <a:noFill/>
          <a:ln/>
        </p:spPr>
        <p:txBody>
          <a:bodyPr wrap="none" lIns="0" tIns="0" rIns="0" bIns="0" rtlCol="0" anchor="t"/>
          <a:lstStyle/>
          <a:p>
            <a:pPr marL="0" indent="0">
              <a:lnSpc>
                <a:spcPts val="2400"/>
              </a:lnSpc>
              <a:buNone/>
            </a:pPr>
            <a:r>
              <a:rPr lang="en-US" sz="1900" b="1" kern="0" spc="-58" dirty="0">
                <a:solidFill>
                  <a:srgbClr val="272525"/>
                </a:solidFill>
                <a:latin typeface="Inter" pitchFamily="34" charset="0"/>
                <a:ea typeface="Inter" pitchFamily="34" charset="-122"/>
                <a:cs typeface="Inter" pitchFamily="34" charset="-120"/>
              </a:rPr>
              <a:t>Thuật toán Perceptron Learning Algorithm</a:t>
            </a:r>
            <a:endParaRPr lang="en-US" sz="1900" dirty="0"/>
          </a:p>
        </p:txBody>
      </p:sp>
      <p:sp>
        <p:nvSpPr>
          <p:cNvPr id="7" name="Text 4"/>
          <p:cNvSpPr/>
          <p:nvPr/>
        </p:nvSpPr>
        <p:spPr>
          <a:xfrm>
            <a:off x="6821329" y="2255103"/>
            <a:ext cx="7116842" cy="1566981"/>
          </a:xfrm>
          <a:prstGeom prst="rect">
            <a:avLst/>
          </a:prstGeom>
          <a:noFill/>
          <a:ln/>
        </p:spPr>
        <p:txBody>
          <a:bodyPr wrap="square" lIns="0" tIns="0" rIns="0" bIns="0" rtlCol="0" anchor="t"/>
          <a:lstStyle/>
          <a:p>
            <a:pPr>
              <a:lnSpc>
                <a:spcPts val="2450"/>
              </a:lnSpc>
            </a:pPr>
            <a:r>
              <a:rPr lang="en-US" sz="1600" kern="0" spc="-31" dirty="0" smtClean="0">
                <a:solidFill>
                  <a:srgbClr val="272525"/>
                </a:solidFill>
                <a:latin typeface="Inter" panose="020B0604020202020204" charset="0"/>
                <a:ea typeface="Inter" panose="020B0604020202020204" charset="0"/>
                <a:cs typeface="Inter" pitchFamily="34" charset="-120"/>
              </a:rPr>
              <a:t>Perceptron Learning Algorithm là một thuật toán phân loại đơn giản </a:t>
            </a:r>
            <a:r>
              <a:rPr lang="en-US" sz="1600" dirty="0" smtClean="0">
                <a:latin typeface="Inter" panose="020B0604020202020204" charset="0"/>
                <a:ea typeface="Inter" panose="020B0604020202020204" charset="0"/>
              </a:rPr>
              <a:t>nhất: chỉ có 2 class (Bài toán chỉ với 2 class được gọi là binary classification) và cũng chỉ hoạt động được trong một trường hợp rất cụ thể. </a:t>
            </a:r>
            <a:r>
              <a:rPr lang="en-US" sz="1600" kern="0" spc="-31" dirty="0" smtClean="0">
                <a:solidFill>
                  <a:srgbClr val="272525"/>
                </a:solidFill>
                <a:latin typeface="Inter" panose="020B0604020202020204" charset="0"/>
                <a:ea typeface="Inter" panose="020B0604020202020204" charset="0"/>
                <a:cs typeface="Inter" pitchFamily="34" charset="-120"/>
              </a:rPr>
              <a:t>Nó hoạt động bằng cách tìm một đường thẳng phân cách giữa hai lớp dữ liệu, sao cho điểm dữ liệu của mỗi lớp nằm ở một phía của đường thẳng.</a:t>
            </a:r>
            <a:endParaRPr lang="en-US" sz="1600" dirty="0">
              <a:latin typeface="Inter" panose="020B0604020202020204" charset="0"/>
              <a:ea typeface="Inter" panose="020B0604020202020204" charset="0"/>
            </a:endParaRPr>
          </a:p>
        </p:txBody>
      </p:sp>
      <p:sp>
        <p:nvSpPr>
          <p:cNvPr id="8" name="Shape 5"/>
          <p:cNvSpPr/>
          <p:nvPr/>
        </p:nvSpPr>
        <p:spPr>
          <a:xfrm>
            <a:off x="6178629" y="3994904"/>
            <a:ext cx="444937" cy="444937"/>
          </a:xfrm>
          <a:prstGeom prst="roundRect">
            <a:avLst>
              <a:gd name="adj" fmla="val 18671"/>
            </a:avLst>
          </a:prstGeom>
          <a:solidFill>
            <a:srgbClr val="DADBF1"/>
          </a:solidFill>
          <a:ln w="7620">
            <a:solidFill>
              <a:srgbClr val="C0C1D7"/>
            </a:solidFill>
            <a:prstDash val="solid"/>
          </a:ln>
        </p:spPr>
      </p:sp>
      <p:sp>
        <p:nvSpPr>
          <p:cNvPr id="9" name="Text 6"/>
          <p:cNvSpPr/>
          <p:nvPr/>
        </p:nvSpPr>
        <p:spPr>
          <a:xfrm>
            <a:off x="6312098" y="4068961"/>
            <a:ext cx="177998" cy="296704"/>
          </a:xfrm>
          <a:prstGeom prst="rect">
            <a:avLst/>
          </a:prstGeom>
          <a:noFill/>
          <a:ln/>
        </p:spPr>
        <p:txBody>
          <a:bodyPr wrap="none" lIns="0" tIns="0" rIns="0" bIns="0" rtlCol="0" anchor="t"/>
          <a:lstStyle/>
          <a:p>
            <a:pPr marL="0" indent="0" algn="ctr">
              <a:lnSpc>
                <a:spcPts val="2300"/>
              </a:lnSpc>
              <a:buNone/>
            </a:pPr>
            <a:r>
              <a:rPr lang="en-US" sz="2300" b="1" kern="0" spc="-70" dirty="0">
                <a:solidFill>
                  <a:srgbClr val="272525"/>
                </a:solidFill>
                <a:latin typeface="Inter" pitchFamily="34" charset="0"/>
                <a:ea typeface="Inter" pitchFamily="34" charset="-122"/>
                <a:cs typeface="Inter" pitchFamily="34" charset="-120"/>
              </a:rPr>
              <a:t>2</a:t>
            </a:r>
            <a:endParaRPr lang="en-US" sz="2300" dirty="0"/>
          </a:p>
        </p:txBody>
      </p:sp>
      <p:sp>
        <p:nvSpPr>
          <p:cNvPr id="10" name="Text 7"/>
          <p:cNvSpPr/>
          <p:nvPr/>
        </p:nvSpPr>
        <p:spPr>
          <a:xfrm>
            <a:off x="6821329" y="3994904"/>
            <a:ext cx="2472452" cy="309086"/>
          </a:xfrm>
          <a:prstGeom prst="rect">
            <a:avLst/>
          </a:prstGeom>
          <a:noFill/>
          <a:ln/>
        </p:spPr>
        <p:txBody>
          <a:bodyPr wrap="none" lIns="0" tIns="0" rIns="0" bIns="0" rtlCol="0" anchor="t"/>
          <a:lstStyle/>
          <a:p>
            <a:pPr marL="0" indent="0">
              <a:lnSpc>
                <a:spcPts val="2400"/>
              </a:lnSpc>
              <a:buNone/>
            </a:pPr>
            <a:r>
              <a:rPr lang="en-US" sz="1900" b="1" kern="0" spc="-58" dirty="0">
                <a:solidFill>
                  <a:srgbClr val="272525"/>
                </a:solidFill>
                <a:latin typeface="Inter" pitchFamily="34" charset="0"/>
                <a:ea typeface="Inter" pitchFamily="34" charset="-122"/>
                <a:cs typeface="Inter" pitchFamily="34" charset="-120"/>
              </a:rPr>
              <a:t>Thuật toán ID3</a:t>
            </a:r>
            <a:endParaRPr lang="en-US" sz="1900" dirty="0"/>
          </a:p>
        </p:txBody>
      </p:sp>
      <p:sp>
        <p:nvSpPr>
          <p:cNvPr id="11" name="Text 8"/>
          <p:cNvSpPr/>
          <p:nvPr/>
        </p:nvSpPr>
        <p:spPr>
          <a:xfrm>
            <a:off x="6821329" y="4422577"/>
            <a:ext cx="7116842" cy="1250631"/>
          </a:xfrm>
          <a:prstGeom prst="rect">
            <a:avLst/>
          </a:prstGeom>
          <a:noFill/>
          <a:ln/>
        </p:spPr>
        <p:txBody>
          <a:bodyPr wrap="square" lIns="0" tIns="0" rIns="0" bIns="0" rtlCol="0" anchor="t"/>
          <a:lstStyle/>
          <a:p>
            <a:pPr>
              <a:lnSpc>
                <a:spcPts val="2450"/>
              </a:lnSpc>
            </a:pPr>
            <a:r>
              <a:rPr lang="en-US" sz="1600" kern="0" spc="-31" dirty="0" smtClean="0">
                <a:solidFill>
                  <a:srgbClr val="272525"/>
                </a:solidFill>
                <a:latin typeface="Inter" panose="020B0604020202020204"/>
                <a:ea typeface="Inter" panose="020B0604020202020204"/>
                <a:cs typeface="Inter" pitchFamily="34" charset="-120"/>
              </a:rPr>
              <a:t>ID3 (Iterative Dichotomiser 3) là</a:t>
            </a:r>
            <a:r>
              <a:rPr lang="en-US" sz="1600" dirty="0">
                <a:latin typeface="Inter" panose="020B0604020202020204"/>
                <a:ea typeface="Inter" panose="020B0604020202020204"/>
              </a:rPr>
              <a:t> </a:t>
            </a:r>
            <a:r>
              <a:rPr lang="en-US" sz="1600" dirty="0" smtClean="0">
                <a:latin typeface="Inter" panose="020B0604020202020204"/>
                <a:ea typeface="Inter" panose="020B0604020202020204"/>
              </a:rPr>
              <a:t>một </a:t>
            </a:r>
            <a:r>
              <a:rPr lang="en-US" sz="1600" dirty="0">
                <a:latin typeface="Inter" panose="020B0604020202020204"/>
                <a:ea typeface="Inter" panose="020B0604020202020204"/>
              </a:rPr>
              <a:t>thuật toán phân loại theo cách tiếp cận tham lam bằng cách chọn thuộc tính tốt nhất nhằm mang lại Information Gain (IG - lợi ích của thông tin) tối đa hoặc Entropy tối thiểu (entropy dùng để chỉ trạng thái ngẫu nhiên hoặc không có trật tự).</a:t>
            </a:r>
          </a:p>
        </p:txBody>
      </p:sp>
      <p:sp>
        <p:nvSpPr>
          <p:cNvPr id="12" name="Shape 9"/>
          <p:cNvSpPr/>
          <p:nvPr/>
        </p:nvSpPr>
        <p:spPr>
          <a:xfrm>
            <a:off x="6178629" y="5791795"/>
            <a:ext cx="444937" cy="444937"/>
          </a:xfrm>
          <a:prstGeom prst="roundRect">
            <a:avLst>
              <a:gd name="adj" fmla="val 18671"/>
            </a:avLst>
          </a:prstGeom>
          <a:solidFill>
            <a:srgbClr val="DADBF1"/>
          </a:solidFill>
          <a:ln w="7620">
            <a:solidFill>
              <a:srgbClr val="C0C1D7"/>
            </a:solidFill>
            <a:prstDash val="solid"/>
          </a:ln>
        </p:spPr>
      </p:sp>
      <p:sp>
        <p:nvSpPr>
          <p:cNvPr id="13" name="Text 10"/>
          <p:cNvSpPr/>
          <p:nvPr/>
        </p:nvSpPr>
        <p:spPr>
          <a:xfrm>
            <a:off x="6309717" y="5865852"/>
            <a:ext cx="182642" cy="296704"/>
          </a:xfrm>
          <a:prstGeom prst="rect">
            <a:avLst/>
          </a:prstGeom>
          <a:noFill/>
          <a:ln/>
        </p:spPr>
        <p:txBody>
          <a:bodyPr wrap="none" lIns="0" tIns="0" rIns="0" bIns="0" rtlCol="0" anchor="t"/>
          <a:lstStyle/>
          <a:p>
            <a:pPr marL="0" indent="0" algn="ctr">
              <a:lnSpc>
                <a:spcPts val="2300"/>
              </a:lnSpc>
              <a:buNone/>
            </a:pPr>
            <a:r>
              <a:rPr lang="en-US" sz="2300" b="1" kern="0" spc="-70" dirty="0">
                <a:solidFill>
                  <a:srgbClr val="272525"/>
                </a:solidFill>
                <a:latin typeface="Inter" pitchFamily="34" charset="0"/>
                <a:ea typeface="Inter" pitchFamily="34" charset="-122"/>
                <a:cs typeface="Inter" pitchFamily="34" charset="-120"/>
              </a:rPr>
              <a:t>3</a:t>
            </a:r>
            <a:endParaRPr lang="en-US" sz="2300" dirty="0"/>
          </a:p>
        </p:txBody>
      </p:sp>
      <p:sp>
        <p:nvSpPr>
          <p:cNvPr id="14" name="Text 11"/>
          <p:cNvSpPr/>
          <p:nvPr/>
        </p:nvSpPr>
        <p:spPr>
          <a:xfrm>
            <a:off x="6821329" y="5791795"/>
            <a:ext cx="3071098" cy="309086"/>
          </a:xfrm>
          <a:prstGeom prst="rect">
            <a:avLst/>
          </a:prstGeom>
          <a:noFill/>
          <a:ln/>
        </p:spPr>
        <p:txBody>
          <a:bodyPr wrap="none" lIns="0" tIns="0" rIns="0" bIns="0" rtlCol="0" anchor="t"/>
          <a:lstStyle/>
          <a:p>
            <a:pPr marL="0" indent="0">
              <a:lnSpc>
                <a:spcPts val="2400"/>
              </a:lnSpc>
              <a:buNone/>
            </a:pPr>
            <a:r>
              <a:rPr lang="en-US" sz="1900" b="1" kern="0" spc="-58" dirty="0">
                <a:solidFill>
                  <a:srgbClr val="272525"/>
                </a:solidFill>
                <a:latin typeface="Inter" pitchFamily="34" charset="0"/>
                <a:ea typeface="Inter" pitchFamily="34" charset="-122"/>
                <a:cs typeface="Inter" pitchFamily="34" charset="-120"/>
              </a:rPr>
              <a:t>Thuật toán Neural Network</a:t>
            </a:r>
            <a:endParaRPr lang="en-US" sz="1900" dirty="0"/>
          </a:p>
        </p:txBody>
      </p:sp>
      <p:sp>
        <p:nvSpPr>
          <p:cNvPr id="15" name="Text 12"/>
          <p:cNvSpPr/>
          <p:nvPr/>
        </p:nvSpPr>
        <p:spPr>
          <a:xfrm>
            <a:off x="6821329" y="6219468"/>
            <a:ext cx="7116842" cy="1265396"/>
          </a:xfrm>
          <a:prstGeom prst="rect">
            <a:avLst/>
          </a:prstGeom>
          <a:noFill/>
          <a:ln/>
        </p:spPr>
        <p:txBody>
          <a:bodyPr wrap="square" lIns="0" tIns="0" rIns="0" bIns="0" rtlCol="0" anchor="t"/>
          <a:lstStyle/>
          <a:p>
            <a:r>
              <a:rPr lang="en-US" sz="1600" kern="0" spc="-31" dirty="0" smtClean="0">
                <a:solidFill>
                  <a:srgbClr val="272525"/>
                </a:solidFill>
                <a:latin typeface="Inter" panose="020B0604020202020204"/>
                <a:ea typeface="Inter" panose="020B0604020202020204"/>
                <a:cs typeface="Inter" pitchFamily="34" charset="-120"/>
              </a:rPr>
              <a:t>Neural Network (Mạng nơ-ron nhân tạo) </a:t>
            </a:r>
            <a:r>
              <a:rPr lang="en-US" sz="1600" dirty="0" smtClean="0">
                <a:latin typeface="Inter" panose="020B0604020202020204"/>
                <a:ea typeface="Inter" panose="020B0604020202020204"/>
              </a:rPr>
              <a:t>là một trong những phương pháp mạnh mẽ nhất để xử lý các bài toán phân loại và hồi quy. mô phỏng cách mà hệ thống thần kinh của con người hoạt động và học hỏi, giúp máy tính học cách phân loại, dự đoán và ra quyết định dựa trên dữ liệu đầu vào.</a:t>
            </a:r>
            <a:endParaRPr lang="en-US" sz="1600" dirty="0">
              <a:latin typeface="Inter" panose="020B0604020202020204"/>
              <a:ea typeface="Inter" panose="020B0604020202020204"/>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04931"/>
          </a:xfrm>
          <a:prstGeom prst="rect">
            <a:avLst/>
          </a:prstGeom>
        </p:spPr>
      </p:pic>
      <p:sp>
        <p:nvSpPr>
          <p:cNvPr id="3" name="Text 0"/>
          <p:cNvSpPr/>
          <p:nvPr/>
        </p:nvSpPr>
        <p:spPr>
          <a:xfrm>
            <a:off x="645319" y="2529483"/>
            <a:ext cx="8927187" cy="576263"/>
          </a:xfrm>
          <a:prstGeom prst="rect">
            <a:avLst/>
          </a:prstGeom>
          <a:noFill/>
          <a:ln/>
        </p:spPr>
        <p:txBody>
          <a:bodyPr wrap="none" lIns="0" tIns="0" rIns="0" bIns="0" rtlCol="0" anchor="t"/>
          <a:lstStyle/>
          <a:p>
            <a:pPr marL="0" indent="0">
              <a:lnSpc>
                <a:spcPts val="4500"/>
              </a:lnSpc>
              <a:buNone/>
            </a:pPr>
            <a:r>
              <a:rPr lang="en-US" sz="3600" b="1" kern="0" spc="-109" dirty="0">
                <a:solidFill>
                  <a:srgbClr val="000000"/>
                </a:solidFill>
                <a:latin typeface="Inter" pitchFamily="34" charset="0"/>
                <a:ea typeface="Inter" pitchFamily="34" charset="-122"/>
                <a:cs typeface="Inter" pitchFamily="34" charset="-120"/>
              </a:rPr>
              <a:t>Thuật toán Perceptron Learning Algorithm</a:t>
            </a:r>
            <a:endParaRPr lang="en-US" sz="3600" dirty="0"/>
          </a:p>
        </p:txBody>
      </p:sp>
      <mc:AlternateContent xmlns:mc="http://schemas.openxmlformats.org/markup-compatibility/2006" xmlns:a14="http://schemas.microsoft.com/office/drawing/2010/main">
        <mc:Choice Requires="a14">
          <p:graphicFrame>
            <p:nvGraphicFramePr>
              <p:cNvPr id="32" name="Table 31"/>
              <p:cNvGraphicFramePr>
                <a:graphicFrameLocks noGrp="1"/>
              </p:cNvGraphicFramePr>
              <p:nvPr>
                <p:extLst>
                  <p:ext uri="{D42A27DB-BD31-4B8C-83A1-F6EECF244321}">
                    <p14:modId xmlns:p14="http://schemas.microsoft.com/office/powerpoint/2010/main" val="1765704448"/>
                  </p:ext>
                </p:extLst>
              </p:nvPr>
            </p:nvGraphicFramePr>
            <p:xfrm>
              <a:off x="645319" y="3333927"/>
              <a:ext cx="13114224" cy="6853913"/>
            </p:xfrm>
            <a:graphic>
              <a:graphicData uri="http://schemas.openxmlformats.org/drawingml/2006/table">
                <a:tbl>
                  <a:tblPr firstRow="1" bandRow="1">
                    <a:tableStyleId>{2D5ABB26-0587-4C30-8999-92F81FD0307C}</a:tableStyleId>
                  </a:tblPr>
                  <a:tblGrid>
                    <a:gridCol w="1346767"/>
                    <a:gridCol w="5355771"/>
                    <a:gridCol w="6411686"/>
                  </a:tblGrid>
                  <a:tr h="532661">
                    <a:tc>
                      <a:txBody>
                        <a:bodyPr/>
                        <a:lstStyle/>
                        <a:p>
                          <a:r>
                            <a:rPr lang="en-US" sz="2400" b="1" dirty="0" smtClean="0">
                              <a:latin typeface="Inter" panose="020B0604020202020204"/>
                              <a:ea typeface="Inter" panose="020B0604020202020204"/>
                            </a:rPr>
                            <a:t>Output</a:t>
                          </a:r>
                          <a:endParaRPr lang="en-US" sz="2400" b="1" dirty="0">
                            <a:latin typeface="Inter" panose="020B0604020202020204"/>
                            <a:ea typeface="Inter" panose="020B060402020202020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Inter" panose="020B0604020202020204"/>
                              <a:ea typeface="Inter" panose="020B0604020202020204"/>
                            </a:rPr>
                            <a:t>Là 1 tập DL đã được gán nhãn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rowSpan="2">
                      <a:txBody>
                        <a:bodyPr/>
                        <a:lstStyle/>
                        <a:p>
                          <a:endParaRPr lang="en-US" dirty="0">
                            <a:latin typeface="Inter" panose="020B0604020202020204"/>
                            <a:ea typeface="Inter" panose="020B060402020202020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525891">
                    <a:tc>
                      <a:txBody>
                        <a:bodyPr/>
                        <a:lstStyle/>
                        <a:p>
                          <a:r>
                            <a:rPr lang="en-US" sz="2400" b="1" dirty="0" smtClean="0">
                              <a:latin typeface="Inter" panose="020B0604020202020204"/>
                              <a:ea typeface="Inter" panose="020B0604020202020204"/>
                            </a:rPr>
                            <a:t>Input</a:t>
                          </a:r>
                          <a:endParaRPr lang="en-US" sz="2400" b="1" dirty="0">
                            <a:latin typeface="Inter" panose="020B0604020202020204"/>
                            <a:ea typeface="Inter" panose="020B060402020202020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Inter" panose="020B0604020202020204"/>
                              <a:ea typeface="Inter" panose="020B0604020202020204"/>
                            </a:rPr>
                            <a:t>Là 1 vecto dự đoán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dirty="0">
                            <a:latin typeface="Inter" panose="020B0604020202020204"/>
                            <a:ea typeface="Inter" panose="020B060402020202020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781206">
                    <a:tc>
                      <a:txBody>
                        <a:bodyPr/>
                        <a:lstStyle/>
                        <a:p>
                          <a:r>
                            <a:rPr lang="en-US" sz="2400" b="1" dirty="0" smtClean="0">
                              <a:latin typeface="Inter" panose="020B0604020202020204"/>
                              <a:ea typeface="Inter" panose="020B0604020202020204"/>
                            </a:rPr>
                            <a:t>Method</a:t>
                          </a:r>
                          <a:endParaRPr lang="en-US" sz="2400" b="1" dirty="0">
                            <a:latin typeface="Inter" panose="020B0604020202020204"/>
                            <a:ea typeface="Inter" panose="020B0604020202020204"/>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latin typeface="Inter" panose="020B0604020202020204"/>
                              <a:ea typeface="Inter" panose="020B0604020202020204"/>
                            </a:rPr>
                            <a:t>•Phương trình đường boundary:</a:t>
                          </a:r>
                        </a:p>
                        <a:p>
                          <a:r>
                            <a:rPr lang="vi-VN" dirty="0" smtClean="0">
                              <a:latin typeface="Inter" panose="020B0604020202020204"/>
                              <a:ea typeface="Inter" panose="020B0604020202020204"/>
                            </a:rPr>
                            <a:t>fw(x) = w1.x1 + w2.x2 + … + wd.xd + w0 </a:t>
                          </a:r>
                        </a:p>
                        <a:p>
                          <a:r>
                            <a:rPr lang="vi-VN" dirty="0" smtClean="0">
                              <a:latin typeface="Inter" panose="020B0604020202020204"/>
                              <a:ea typeface="Inter" panose="020B0604020202020204"/>
                            </a:rPr>
                            <a:t>         = wT.x = 0</a:t>
                          </a:r>
                          <a:endParaRPr lang="en-US" dirty="0" smtClean="0">
                            <a:latin typeface="Inter" panose="020B0604020202020204"/>
                            <a:ea typeface="Inter" panose="020B0604020202020204"/>
                          </a:endParaRPr>
                        </a:p>
                        <a:p>
                          <a:r>
                            <a:rPr lang="en-US" dirty="0" smtClean="0">
                              <a:latin typeface="Inter" panose="020B0604020202020204"/>
                              <a:ea typeface="Inter" panose="020B0604020202020204"/>
                            </a:rPr>
                            <a:t>Trong đó</a:t>
                          </a:r>
                          <a:endParaRPr lang="vi-VN" dirty="0" smtClean="0">
                            <a:latin typeface="Inter" panose="020B0604020202020204"/>
                            <a:ea typeface="Inter" panose="020B0604020202020204"/>
                          </a:endParaRPr>
                        </a:p>
                        <a:p>
                          <a:r>
                            <a:rPr lang="vi-VN" dirty="0" smtClean="0">
                              <a:latin typeface="Inter" panose="020B0604020202020204"/>
                              <a:ea typeface="Inter" panose="020B0604020202020204"/>
                            </a:rPr>
                            <a:t>+ w = (w0, w1,…, wd) : vector hệ số</a:t>
                          </a:r>
                        </a:p>
                        <a:p>
                          <a:r>
                            <a:rPr lang="vi-VN" dirty="0" smtClean="0">
                              <a:latin typeface="Inter" panose="020B0604020202020204"/>
                              <a:ea typeface="Inter" panose="020B0604020202020204"/>
                            </a:rPr>
                            <a:t>+ w0 : số hạng tự do</a:t>
                          </a:r>
                        </a:p>
                        <a:p>
                          <a:r>
                            <a:rPr lang="vi-VN" dirty="0" smtClean="0">
                              <a:latin typeface="Inter" panose="020B0604020202020204"/>
                              <a:ea typeface="Inter" panose="020B0604020202020204"/>
                            </a:rPr>
                            <a:t>+ x = (x0, x1,…, xd): vector đặc trưng</a:t>
                          </a:r>
                        </a:p>
                        <a:p>
                          <a:r>
                            <a:rPr lang="vi-VN" dirty="0" smtClean="0">
                              <a:latin typeface="Inter" panose="020B0604020202020204"/>
                              <a:ea typeface="Inter" panose="020B0604020202020204"/>
                            </a:rPr>
                            <a:t>•Hàm mất mát:</a:t>
                          </a:r>
                          <a:endParaRPr lang="en-US" dirty="0" smtClean="0">
                            <a:latin typeface="Inter" panose="020B0604020202020204"/>
                            <a:ea typeface="Inter" panose="020B0604020202020204"/>
                          </a:endParaRPr>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𝑱</m:t>
                                </m:r>
                                <m:d>
                                  <m:dPr>
                                    <m:ctrlPr>
                                      <a:rPr lang="en-US" b="1" i="1" smtClean="0">
                                        <a:latin typeface="Cambria Math" panose="02040503050406030204" pitchFamily="18" charset="0"/>
                                      </a:rPr>
                                    </m:ctrlPr>
                                  </m:dPr>
                                  <m:e>
                                    <m:r>
                                      <a:rPr lang="en-US" b="1" i="1" smtClean="0">
                                        <a:latin typeface="Cambria Math" panose="02040503050406030204" pitchFamily="18" charset="0"/>
                                      </a:rPr>
                                      <m:t>𝑾</m:t>
                                    </m:r>
                                  </m:e>
                                </m:d>
                                <m:r>
                                  <a:rPr lang="en-US" b="1" i="1" smtClean="0">
                                    <a:latin typeface="Cambria Math" panose="02040503050406030204" pitchFamily="18" charset="0"/>
                                  </a:rPr>
                                  <m:t>=</m:t>
                                </m:r>
                                <m:nary>
                                  <m:naryPr>
                                    <m:chr m:val="∑"/>
                                    <m:supHide m:val="on"/>
                                    <m:ctrlPr>
                                      <a:rPr lang="en-US" b="1" i="1" smtClean="0">
                                        <a:latin typeface="Cambria Math" panose="02040503050406030204" pitchFamily="18" charset="0"/>
                                      </a:rPr>
                                    </m:ctrlPr>
                                  </m:naryPr>
                                  <m:sub>
                                    <m:sSub>
                                      <m:sSubPr>
                                        <m:ctrlPr>
                                          <a:rPr lang="en-US" b="1" i="1" smtClean="0">
                                            <a:latin typeface="Cambria Math" panose="02040503050406030204" pitchFamily="18" charset="0"/>
                                          </a:rPr>
                                        </m:ctrlPr>
                                      </m:sSubPr>
                                      <m:e>
                                        <m:r>
                                          <m:rPr>
                                            <m:brk m:alnAt="7"/>
                                          </m:rPr>
                                          <a:rPr lang="en-US" b="1" i="1" smtClean="0">
                                            <a:latin typeface="Cambria Math" panose="02040503050406030204" pitchFamily="18" charset="0"/>
                                          </a:rPr>
                                          <m:t>𝒙</m:t>
                                        </m:r>
                                      </m:e>
                                      <m:sub>
                                        <m:r>
                                          <m:rPr>
                                            <m:brk m:alnAt="7"/>
                                          </m:rPr>
                                          <a:rPr lang="en-US" b="1" i="1" smtClean="0">
                                            <a:latin typeface="Cambria Math" panose="02040503050406030204" pitchFamily="18" charset="0"/>
                                          </a:rPr>
                                          <m:t>𝒋</m:t>
                                        </m:r>
                                      </m:sub>
                                    </m:sSub>
                                    <m:r>
                                      <m:rPr>
                                        <m:brk m:alnAt="7"/>
                                      </m:rP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𝑴</m:t>
                                    </m:r>
                                  </m:sub>
                                  <m:sup/>
                                  <m:e>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𝒊</m:t>
                                        </m:r>
                                      </m:sub>
                                    </m:sSub>
                                    <m:r>
                                      <a:rPr lang="en-US" b="1" i="1" smtClean="0">
                                        <a:latin typeface="Cambria Math" panose="02040503050406030204" pitchFamily="18" charset="0"/>
                                      </a:rPr>
                                      <m:t> </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𝒘</m:t>
                                        </m:r>
                                      </m:e>
                                      <m:sup>
                                        <m:r>
                                          <a:rPr lang="en-US" b="1" i="1" smtClean="0">
                                            <a:latin typeface="Cambria Math" panose="02040503050406030204" pitchFamily="18" charset="0"/>
                                          </a:rPr>
                                          <m:t>𝒕</m:t>
                                        </m:r>
                                      </m:sup>
                                    </m:sSup>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r>
                                      <a:rPr lang="en-US" b="1" i="1" smtClean="0">
                                        <a:latin typeface="Cambria Math" panose="02040503050406030204" pitchFamily="18" charset="0"/>
                                      </a:rPr>
                                      <m:t>)</m:t>
                                    </m:r>
                                  </m:e>
                                </m:nary>
                              </m:oMath>
                            </m:oMathPara>
                          </a14:m>
                          <a:endParaRPr lang="en-US" dirty="0">
                            <a:latin typeface="Inter" panose="020B0604020202020204"/>
                            <a:ea typeface="Inter" panose="020B0604020202020204"/>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latin typeface="Inter" panose="020B0604020202020204"/>
                              <a:ea typeface="Inter" panose="020B0604020202020204"/>
                            </a:rPr>
                            <a:t>•Nghiệm của bài toán w: Tìm w sao cho hàm mất mát đạt GTNN = 0 (không có điểm dữ liệu nào bị phân lớp sai)</a:t>
                          </a:r>
                        </a:p>
                        <a:p>
                          <a:pPr marL="285750" indent="-285750">
                            <a:buFont typeface="Courier New" panose="02070309020205020404" pitchFamily="49" charset="0"/>
                            <a:buChar char="o"/>
                          </a:pPr>
                          <a:r>
                            <a:rPr lang="vi-VN" dirty="0" smtClean="0">
                              <a:latin typeface="Inter" panose="020B0604020202020204"/>
                              <a:ea typeface="Inter" panose="020B0604020202020204"/>
                            </a:rPr>
                            <a:t>Với mỗi điểm phân lớp đúng </a:t>
                          </a:r>
                          <a:r>
                            <a:rPr lang="en-US" dirty="0" smtClean="0">
                              <a:latin typeface="Inter" panose="020B0604020202020204"/>
                              <a:ea typeface="Inter" panose="020B0604020202020204"/>
                            </a:rPr>
                            <a:t>→</a:t>
                          </a:r>
                          <a:r>
                            <a:rPr lang="vi-VN" dirty="0" smtClean="0">
                              <a:latin typeface="Inter" panose="020B0604020202020204"/>
                              <a:ea typeface="Inter" panose="020B0604020202020204"/>
                            </a:rPr>
                            <a:t> kết thúc thuật toán</a:t>
                          </a:r>
                        </a:p>
                        <a:p>
                          <a:pPr marL="285750" indent="-285750">
                            <a:buFont typeface="Courier New" panose="02070309020205020404" pitchFamily="49" charset="0"/>
                            <a:buChar char="o"/>
                          </a:pPr>
                          <a:r>
                            <a:rPr lang="vi-VN" dirty="0" smtClean="0">
                              <a:latin typeface="Inter" panose="020B0604020202020204"/>
                              <a:ea typeface="Inter" panose="020B0604020202020204"/>
                            </a:rPr>
                            <a:t>Với mỗi điểm phân lớp sai nghiệm w được cập nhật lại:</a:t>
                          </a:r>
                        </a:p>
                        <a:p>
                          <a:pPr algn="ctr"/>
                          <a:r>
                            <a:rPr lang="vi-VN" dirty="0" smtClean="0">
                              <a:latin typeface="Inter" panose="020B0604020202020204"/>
                              <a:ea typeface="Inter" panose="020B0604020202020204"/>
                            </a:rPr>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𝒕</m:t>
                                  </m:r>
                                  <m:r>
                                    <a:rPr lang="en-US" b="1" i="1" smtClean="0">
                                      <a:latin typeface="Cambria Math" panose="02040503050406030204" pitchFamily="18" charset="0"/>
                                    </a:rPr>
                                    <m:t>+</m:t>
                                  </m:r>
                                  <m:r>
                                    <a:rPr lang="en-US" b="1" i="1" smtClean="0">
                                      <a:latin typeface="Cambria Math" panose="02040503050406030204" pitchFamily="18" charset="0"/>
                                    </a:rPr>
                                    <m:t>𝟏</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𝒕</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𝒊</m:t>
                                  </m:r>
                                </m:sub>
                              </m:sSub>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𝒊</m:t>
                                  </m:r>
                                </m:sub>
                              </m:sSub>
                            </m:oMath>
                          </a14:m>
                          <a:endParaRPr lang="vi-VN" b="1" dirty="0" smtClean="0">
                            <a:latin typeface="Inter" panose="020B0604020202020204"/>
                            <a:ea typeface="Inter" panose="020B0604020202020204"/>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781206">
                    <a:tc>
                      <a:txBody>
                        <a:bodyPr/>
                        <a:lstStyle/>
                        <a:p>
                          <a:endParaRPr lang="en-US" sz="2400" b="1" dirty="0">
                            <a:latin typeface="Inter" panose="020B0604020202020204"/>
                            <a:ea typeface="Inter" panose="020B0604020202020204"/>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latin typeface="Inter" panose="020B0604020202020204"/>
                            <a:ea typeface="Inter" panose="020B0604020202020204"/>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vi-VN" b="1" dirty="0" smtClean="0">
                            <a:latin typeface="Inter" panose="020B0604020202020204"/>
                            <a:ea typeface="Inter" panose="020B0604020202020204"/>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mc:Choice>
        <mc:Fallback xmlns="">
          <p:graphicFrame>
            <p:nvGraphicFramePr>
              <p:cNvPr id="32" name="Table 31"/>
              <p:cNvGraphicFramePr>
                <a:graphicFrameLocks noGrp="1"/>
              </p:cNvGraphicFramePr>
              <p:nvPr>
                <p:extLst>
                  <p:ext uri="{D42A27DB-BD31-4B8C-83A1-F6EECF244321}">
                    <p14:modId xmlns:p14="http://schemas.microsoft.com/office/powerpoint/2010/main" val="1765704448"/>
                  </p:ext>
                </p:extLst>
              </p:nvPr>
            </p:nvGraphicFramePr>
            <p:xfrm>
              <a:off x="645319" y="3333927"/>
              <a:ext cx="13114224" cy="6853913"/>
            </p:xfrm>
            <a:graphic>
              <a:graphicData uri="http://schemas.openxmlformats.org/drawingml/2006/table">
                <a:tbl>
                  <a:tblPr firstRow="1" bandRow="1">
                    <a:tableStyleId>{2D5ABB26-0587-4C30-8999-92F81FD0307C}</a:tableStyleId>
                  </a:tblPr>
                  <a:tblGrid>
                    <a:gridCol w="1346767"/>
                    <a:gridCol w="5355771"/>
                    <a:gridCol w="6411686"/>
                  </a:tblGrid>
                  <a:tr h="532661">
                    <a:tc>
                      <a:txBody>
                        <a:bodyPr/>
                        <a:lstStyle/>
                        <a:p>
                          <a:r>
                            <a:rPr lang="en-US" sz="2400" b="1" dirty="0" smtClean="0">
                              <a:latin typeface="Inter" panose="020B0604020202020204"/>
                              <a:ea typeface="Inter" panose="020B0604020202020204"/>
                            </a:rPr>
                            <a:t>Output</a:t>
                          </a:r>
                          <a:endParaRPr lang="en-US" sz="2400" b="1" dirty="0">
                            <a:latin typeface="Inter" panose="020B0604020202020204"/>
                            <a:ea typeface="Inter" panose="020B060402020202020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Inter" panose="020B0604020202020204"/>
                              <a:ea typeface="Inter" panose="020B0604020202020204"/>
                            </a:rPr>
                            <a:t>Là 1 tập DL đã được gán nhãn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rowSpan="2">
                      <a:txBody>
                        <a:bodyPr/>
                        <a:lstStyle/>
                        <a:p>
                          <a:endParaRPr lang="en-US" dirty="0">
                            <a:latin typeface="Inter" panose="020B0604020202020204"/>
                            <a:ea typeface="Inter" panose="020B060402020202020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525891">
                    <a:tc>
                      <a:txBody>
                        <a:bodyPr/>
                        <a:lstStyle/>
                        <a:p>
                          <a:r>
                            <a:rPr lang="en-US" sz="2400" b="1" dirty="0" smtClean="0">
                              <a:latin typeface="Inter" panose="020B0604020202020204"/>
                              <a:ea typeface="Inter" panose="020B0604020202020204"/>
                            </a:rPr>
                            <a:t>Input</a:t>
                          </a:r>
                          <a:endParaRPr lang="en-US" sz="2400" b="1" dirty="0">
                            <a:latin typeface="Inter" panose="020B0604020202020204"/>
                            <a:ea typeface="Inter" panose="020B060402020202020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Inter" panose="020B0604020202020204"/>
                              <a:ea typeface="Inter" panose="020B0604020202020204"/>
                            </a:rPr>
                            <a:t>Là 1 vecto dự đoán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dirty="0">
                            <a:latin typeface="Inter" panose="020B0604020202020204"/>
                            <a:ea typeface="Inter" panose="020B060402020202020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014155">
                    <a:tc>
                      <a:txBody>
                        <a:bodyPr/>
                        <a:lstStyle/>
                        <a:p>
                          <a:r>
                            <a:rPr lang="en-US" sz="2400" b="1" dirty="0" smtClean="0">
                              <a:latin typeface="Inter" panose="020B0604020202020204"/>
                              <a:ea typeface="Inter" panose="020B0604020202020204"/>
                            </a:rPr>
                            <a:t>Method</a:t>
                          </a:r>
                          <a:endParaRPr lang="en-US" sz="2400" b="1" dirty="0">
                            <a:latin typeface="Inter" panose="020B0604020202020204"/>
                            <a:ea typeface="Inter" panose="020B0604020202020204"/>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25142" t="-35152" r="-119795" b="-92525"/>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104463" t="-35152" b="-92525"/>
                          </a:stretch>
                        </a:blipFill>
                      </a:tcPr>
                    </a:tc>
                  </a:tr>
                  <a:tr h="2781206">
                    <a:tc>
                      <a:txBody>
                        <a:bodyPr/>
                        <a:lstStyle/>
                        <a:p>
                          <a:endParaRPr lang="en-US" sz="2400" b="1" dirty="0">
                            <a:latin typeface="Inter" panose="020B0604020202020204"/>
                            <a:ea typeface="Inter" panose="020B0604020202020204"/>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endParaRPr lang="en-US" dirty="0">
                            <a:latin typeface="Inter" panose="020B0604020202020204"/>
                            <a:ea typeface="Inter" panose="020B0604020202020204"/>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vi-VN" b="1" dirty="0" smtClean="0">
                            <a:latin typeface="Inter" panose="020B0604020202020204"/>
                            <a:ea typeface="Inter" panose="020B0604020202020204"/>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mc:Fallback>
      </mc:AlternateContent>
    </p:spTree>
    <p:extLst>
      <p:ext uri="{BB962C8B-B14F-4D97-AF65-F5344CB8AC3E}">
        <p14:creationId xmlns:p14="http://schemas.microsoft.com/office/powerpoint/2010/main" val="26629949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59818" y="240804"/>
            <a:ext cx="4810720" cy="601385"/>
          </a:xfrm>
          <a:prstGeom prst="rect">
            <a:avLst/>
          </a:prstGeom>
          <a:noFill/>
          <a:ln/>
        </p:spPr>
        <p:txBody>
          <a:bodyPr wrap="none" lIns="0" tIns="0" rIns="0" bIns="0" rtlCol="0" anchor="t"/>
          <a:lstStyle/>
          <a:p>
            <a:pPr marL="0" indent="0">
              <a:lnSpc>
                <a:spcPts val="4700"/>
              </a:lnSpc>
              <a:buNone/>
            </a:pPr>
            <a:r>
              <a:rPr lang="en-US" sz="3600" b="1" kern="0" spc="-114" dirty="0" smtClean="0">
                <a:solidFill>
                  <a:srgbClr val="000000"/>
                </a:solidFill>
                <a:latin typeface="Inter" pitchFamily="34" charset="0"/>
                <a:ea typeface="Inter" pitchFamily="34" charset="-122"/>
                <a:cs typeface="Inter" pitchFamily="34" charset="-120"/>
              </a:rPr>
              <a:t>Thuật </a:t>
            </a:r>
            <a:r>
              <a:rPr lang="en-US" sz="3600" b="1" kern="0" spc="-114" dirty="0">
                <a:solidFill>
                  <a:srgbClr val="000000"/>
                </a:solidFill>
                <a:latin typeface="Inter" pitchFamily="34" charset="0"/>
                <a:ea typeface="Inter" pitchFamily="34" charset="-122"/>
                <a:cs typeface="Inter" pitchFamily="34" charset="-120"/>
              </a:rPr>
              <a:t>toán ID3</a:t>
            </a:r>
            <a:endParaRPr lang="en-US" sz="3600" dirty="0"/>
          </a:p>
        </p:txBody>
      </p:sp>
      <p:pic>
        <p:nvPicPr>
          <p:cNvPr id="4" name="Image 1" descr="preencoded.png"/>
          <p:cNvPicPr>
            <a:picLocks noChangeAspect="1"/>
          </p:cNvPicPr>
          <p:nvPr/>
        </p:nvPicPr>
        <p:blipFill>
          <a:blip r:embed="rId4"/>
          <a:stretch>
            <a:fillRect/>
          </a:stretch>
        </p:blipFill>
        <p:spPr>
          <a:xfrm>
            <a:off x="6159818" y="2566333"/>
            <a:ext cx="962144" cy="1596751"/>
          </a:xfrm>
          <a:prstGeom prst="rect">
            <a:avLst/>
          </a:prstGeom>
        </p:spPr>
      </p:pic>
      <p:sp>
        <p:nvSpPr>
          <p:cNvPr id="5" name="Text 1"/>
          <p:cNvSpPr/>
          <p:nvPr/>
        </p:nvSpPr>
        <p:spPr>
          <a:xfrm>
            <a:off x="7410569" y="2594194"/>
            <a:ext cx="2405301" cy="300633"/>
          </a:xfrm>
          <a:prstGeom prst="rect">
            <a:avLst/>
          </a:prstGeom>
          <a:noFill/>
          <a:ln/>
        </p:spPr>
        <p:txBody>
          <a:bodyPr wrap="none" lIns="0" tIns="0" rIns="0" bIns="0" rtlCol="0" anchor="t"/>
          <a:lstStyle/>
          <a:p>
            <a:pPr>
              <a:lnSpc>
                <a:spcPts val="2350"/>
              </a:lnSpc>
            </a:pPr>
            <a:r>
              <a:rPr lang="en-US" sz="1850" b="1" kern="0" spc="-57" dirty="0">
                <a:solidFill>
                  <a:srgbClr val="272525"/>
                </a:solidFill>
                <a:latin typeface="Inter" pitchFamily="34" charset="0"/>
                <a:ea typeface="Inter" pitchFamily="34" charset="-122"/>
                <a:cs typeface="Inter" pitchFamily="34" charset="-120"/>
              </a:rPr>
              <a:t>Tính entropy tại root node</a:t>
            </a:r>
            <a:endParaRPr lang="en-US" sz="1850" dirty="0"/>
          </a:p>
        </p:txBody>
      </p:sp>
      <p:sp>
        <p:nvSpPr>
          <p:cNvPr id="6" name="Text 2"/>
          <p:cNvSpPr/>
          <p:nvPr/>
        </p:nvSpPr>
        <p:spPr>
          <a:xfrm>
            <a:off x="7464939" y="2887620"/>
            <a:ext cx="6546413" cy="1538883"/>
          </a:xfrm>
          <a:prstGeom prst="rect">
            <a:avLst/>
          </a:prstGeom>
          <a:noFill/>
          <a:ln/>
        </p:spPr>
        <p:txBody>
          <a:bodyPr wrap="square" lIns="0" tIns="0" rIns="0" bIns="0" rtlCol="0" anchor="t"/>
          <a:lstStyle/>
          <a:p>
            <a:pPr marL="0" indent="0" algn="l">
              <a:lnSpc>
                <a:spcPts val="2400"/>
              </a:lnSpc>
              <a:buNone/>
            </a:pPr>
            <a:endParaRPr lang="en-US" sz="1500" dirty="0"/>
          </a:p>
        </p:txBody>
      </p:sp>
      <p:pic>
        <p:nvPicPr>
          <p:cNvPr id="7" name="Image 2" descr="preencoded.png"/>
          <p:cNvPicPr>
            <a:picLocks noChangeAspect="1"/>
          </p:cNvPicPr>
          <p:nvPr/>
        </p:nvPicPr>
        <p:blipFill>
          <a:blip r:embed="rId5"/>
          <a:stretch>
            <a:fillRect/>
          </a:stretch>
        </p:blipFill>
        <p:spPr>
          <a:xfrm>
            <a:off x="6159818" y="4186046"/>
            <a:ext cx="962144" cy="1724144"/>
          </a:xfrm>
          <a:prstGeom prst="rect">
            <a:avLst/>
          </a:prstGeom>
        </p:spPr>
      </p:pic>
      <p:sp>
        <p:nvSpPr>
          <p:cNvPr id="8" name="Text 3"/>
          <p:cNvSpPr/>
          <p:nvPr/>
        </p:nvSpPr>
        <p:spPr>
          <a:xfrm>
            <a:off x="7437732" y="4220681"/>
            <a:ext cx="2405301" cy="300633"/>
          </a:xfrm>
          <a:prstGeom prst="rect">
            <a:avLst/>
          </a:prstGeom>
          <a:noFill/>
          <a:ln/>
        </p:spPr>
        <p:txBody>
          <a:bodyPr wrap="none" lIns="0" tIns="0" rIns="0" bIns="0" rtlCol="0" anchor="t"/>
          <a:lstStyle/>
          <a:p>
            <a:pPr>
              <a:lnSpc>
                <a:spcPts val="2350"/>
              </a:lnSpc>
            </a:pPr>
            <a:r>
              <a:rPr lang="en-US" sz="1850" b="1" kern="0" spc="-57" dirty="0">
                <a:solidFill>
                  <a:srgbClr val="272525"/>
                </a:solidFill>
                <a:latin typeface="Inter" pitchFamily="34" charset="0"/>
                <a:ea typeface="Inter" pitchFamily="34" charset="-122"/>
                <a:cs typeface="Inter" pitchFamily="34" charset="-120"/>
              </a:rPr>
              <a:t>Tính entropy tại child </a:t>
            </a:r>
            <a:r>
              <a:rPr lang="en-US" sz="1850" b="1" kern="0" spc="-57" dirty="0" smtClean="0">
                <a:solidFill>
                  <a:srgbClr val="272525"/>
                </a:solidFill>
                <a:latin typeface="Inter" pitchFamily="34" charset="0"/>
                <a:ea typeface="Inter" pitchFamily="34" charset="-122"/>
                <a:cs typeface="Inter" pitchFamily="34" charset="-120"/>
              </a:rPr>
              <a:t>node</a:t>
            </a:r>
            <a:endParaRPr lang="en-US" sz="1850" dirty="0"/>
          </a:p>
        </p:txBody>
      </p:sp>
      <p:sp>
        <p:nvSpPr>
          <p:cNvPr id="9" name="Text 4"/>
          <p:cNvSpPr/>
          <p:nvPr/>
        </p:nvSpPr>
        <p:spPr>
          <a:xfrm>
            <a:off x="5987932" y="5152998"/>
            <a:ext cx="6546413" cy="680782"/>
          </a:xfrm>
          <a:prstGeom prst="rect">
            <a:avLst/>
          </a:prstGeom>
          <a:noFill/>
          <a:ln/>
        </p:spPr>
        <p:txBody>
          <a:bodyPr wrap="square" lIns="0" tIns="0" rIns="0" bIns="0" rtlCol="0" anchor="t"/>
          <a:lstStyle/>
          <a:p>
            <a:pPr>
              <a:lnSpc>
                <a:spcPts val="2400"/>
              </a:lnSpc>
            </a:pPr>
            <a:endParaRPr lang="en-US" sz="1500" dirty="0"/>
          </a:p>
        </p:txBody>
      </p:sp>
      <p:pic>
        <p:nvPicPr>
          <p:cNvPr id="10" name="Image 3" descr="preencoded.png"/>
          <p:cNvPicPr>
            <a:picLocks noChangeAspect="1"/>
          </p:cNvPicPr>
          <p:nvPr/>
        </p:nvPicPr>
        <p:blipFill>
          <a:blip r:embed="rId6"/>
          <a:stretch>
            <a:fillRect/>
          </a:stretch>
        </p:blipFill>
        <p:spPr>
          <a:xfrm>
            <a:off x="6159818" y="5927658"/>
            <a:ext cx="962144" cy="2031921"/>
          </a:xfrm>
          <a:prstGeom prst="rect">
            <a:avLst/>
          </a:prstGeom>
        </p:spPr>
      </p:pic>
      <p:sp>
        <p:nvSpPr>
          <p:cNvPr id="11" name="Text 5"/>
          <p:cNvSpPr/>
          <p:nvPr/>
        </p:nvSpPr>
        <p:spPr>
          <a:xfrm>
            <a:off x="7464939" y="5948381"/>
            <a:ext cx="2734508" cy="300633"/>
          </a:xfrm>
          <a:prstGeom prst="rect">
            <a:avLst/>
          </a:prstGeom>
          <a:noFill/>
          <a:ln/>
        </p:spPr>
        <p:txBody>
          <a:bodyPr wrap="none" lIns="0" tIns="0" rIns="0" bIns="0" rtlCol="0" anchor="t"/>
          <a:lstStyle/>
          <a:p>
            <a:pPr>
              <a:lnSpc>
                <a:spcPts val="2350"/>
              </a:lnSpc>
            </a:pPr>
            <a:r>
              <a:rPr lang="en-US" sz="1850" b="1" kern="0" spc="-57" dirty="0">
                <a:solidFill>
                  <a:srgbClr val="272525"/>
                </a:solidFill>
                <a:latin typeface="Inter" pitchFamily="34" charset="0"/>
                <a:ea typeface="Inter" pitchFamily="34" charset="-122"/>
                <a:cs typeface="Inter" pitchFamily="34" charset="-120"/>
              </a:rPr>
              <a:t>Định nghĩa “information gain“ dựa trên thuộc tính x</a:t>
            </a:r>
            <a:endParaRPr lang="en-US" sz="1850" dirty="0"/>
          </a:p>
        </p:txBody>
      </p:sp>
      <p:sp>
        <p:nvSpPr>
          <p:cNvPr id="12" name="Text 6"/>
          <p:cNvSpPr/>
          <p:nvPr/>
        </p:nvSpPr>
        <p:spPr>
          <a:xfrm>
            <a:off x="7410568" y="6717506"/>
            <a:ext cx="6546413" cy="1231106"/>
          </a:xfrm>
          <a:prstGeom prst="rect">
            <a:avLst/>
          </a:prstGeom>
          <a:noFill/>
          <a:ln/>
        </p:spPr>
        <p:txBody>
          <a:bodyPr wrap="square" lIns="0" tIns="0" rIns="0" bIns="0" rtlCol="0" anchor="t"/>
          <a:lstStyle/>
          <a:p>
            <a:pPr marL="0" indent="0" algn="l">
              <a:lnSpc>
                <a:spcPts val="2400"/>
              </a:lnSpc>
              <a:buNone/>
            </a:pPr>
            <a:endParaRPr lang="en-US" sz="1500" dirty="0"/>
          </a:p>
        </p:txBody>
      </p:sp>
      <p:sp>
        <p:nvSpPr>
          <p:cNvPr id="13" name="TextBox 12"/>
          <p:cNvSpPr txBox="1"/>
          <p:nvPr/>
        </p:nvSpPr>
        <p:spPr>
          <a:xfrm>
            <a:off x="6159818" y="842189"/>
            <a:ext cx="934871" cy="461665"/>
          </a:xfrm>
          <a:prstGeom prst="rect">
            <a:avLst/>
          </a:prstGeom>
          <a:noFill/>
        </p:spPr>
        <p:txBody>
          <a:bodyPr wrap="none" rtlCol="0">
            <a:spAutoFit/>
          </a:bodyPr>
          <a:lstStyle/>
          <a:p>
            <a:r>
              <a:rPr lang="en-US" sz="2400" b="1" dirty="0" smtClean="0">
                <a:latin typeface="Inter"/>
                <a:ea typeface="Inter"/>
              </a:rPr>
              <a:t>Input</a:t>
            </a:r>
            <a:endParaRPr lang="en-US" sz="2400" b="1" dirty="0">
              <a:latin typeface="Inter"/>
              <a:ea typeface="Inter"/>
            </a:endParaRPr>
          </a:p>
        </p:txBody>
      </p:sp>
      <p:sp>
        <p:nvSpPr>
          <p:cNvPr id="14" name="TextBox 13"/>
          <p:cNvSpPr txBox="1"/>
          <p:nvPr/>
        </p:nvSpPr>
        <p:spPr>
          <a:xfrm>
            <a:off x="6159818" y="1337146"/>
            <a:ext cx="1191352" cy="461665"/>
          </a:xfrm>
          <a:prstGeom prst="rect">
            <a:avLst/>
          </a:prstGeom>
          <a:noFill/>
        </p:spPr>
        <p:txBody>
          <a:bodyPr wrap="none" rtlCol="0">
            <a:spAutoFit/>
          </a:bodyPr>
          <a:lstStyle/>
          <a:p>
            <a:r>
              <a:rPr lang="en-US" sz="2400" b="1" dirty="0" smtClean="0">
                <a:latin typeface="Inter"/>
                <a:ea typeface="Inter"/>
              </a:rPr>
              <a:t>Output</a:t>
            </a:r>
            <a:endParaRPr lang="en-US" sz="2400" b="1" dirty="0">
              <a:latin typeface="Inter"/>
              <a:ea typeface="Inter"/>
            </a:endParaRPr>
          </a:p>
        </p:txBody>
      </p:sp>
      <p:sp>
        <p:nvSpPr>
          <p:cNvPr id="15" name="TextBox 14"/>
          <p:cNvSpPr txBox="1"/>
          <p:nvPr/>
        </p:nvSpPr>
        <p:spPr>
          <a:xfrm>
            <a:off x="6159818" y="1832103"/>
            <a:ext cx="1277914" cy="461665"/>
          </a:xfrm>
          <a:prstGeom prst="rect">
            <a:avLst/>
          </a:prstGeom>
          <a:noFill/>
        </p:spPr>
        <p:txBody>
          <a:bodyPr wrap="none" rtlCol="0">
            <a:spAutoFit/>
          </a:bodyPr>
          <a:lstStyle/>
          <a:p>
            <a:r>
              <a:rPr lang="en-US" sz="2400" b="1" dirty="0" smtClean="0">
                <a:latin typeface="Inter"/>
                <a:ea typeface="Inter"/>
              </a:rPr>
              <a:t>Method</a:t>
            </a:r>
            <a:endParaRPr lang="en-US" sz="2400" b="1" dirty="0">
              <a:latin typeface="Inter"/>
              <a:ea typeface="Inter"/>
            </a:endParaRPr>
          </a:p>
        </p:txBody>
      </p:sp>
      <p:sp>
        <p:nvSpPr>
          <p:cNvPr id="16" name="TextBox 15"/>
          <p:cNvSpPr txBox="1"/>
          <p:nvPr/>
        </p:nvSpPr>
        <p:spPr>
          <a:xfrm>
            <a:off x="7410568" y="907533"/>
            <a:ext cx="3327578" cy="369332"/>
          </a:xfrm>
          <a:prstGeom prst="rect">
            <a:avLst/>
          </a:prstGeom>
          <a:noFill/>
        </p:spPr>
        <p:txBody>
          <a:bodyPr wrap="none" rtlCol="0">
            <a:spAutoFit/>
          </a:bodyPr>
          <a:lstStyle/>
          <a:p>
            <a:r>
              <a:rPr lang="vi-VN" dirty="0">
                <a:ea typeface="Inter"/>
              </a:rPr>
              <a:t>Là 1 tập DL đã được gán nhãn</a:t>
            </a:r>
            <a:endParaRPr lang="en-US" dirty="0">
              <a:latin typeface="Inter"/>
              <a:ea typeface="Inter"/>
            </a:endParaRPr>
          </a:p>
        </p:txBody>
      </p:sp>
      <p:sp>
        <p:nvSpPr>
          <p:cNvPr id="17" name="TextBox 16"/>
          <p:cNvSpPr txBox="1"/>
          <p:nvPr/>
        </p:nvSpPr>
        <p:spPr>
          <a:xfrm>
            <a:off x="7410569" y="1369818"/>
            <a:ext cx="2185214" cy="369332"/>
          </a:xfrm>
          <a:prstGeom prst="rect">
            <a:avLst/>
          </a:prstGeom>
          <a:noFill/>
        </p:spPr>
        <p:txBody>
          <a:bodyPr wrap="none" rtlCol="0">
            <a:spAutoFit/>
          </a:bodyPr>
          <a:lstStyle/>
          <a:p>
            <a:r>
              <a:rPr lang="vi-VN" dirty="0">
                <a:ea typeface="Inter" panose="020B0604020202020204"/>
              </a:rPr>
              <a:t>Là 1 cây quyết định</a:t>
            </a:r>
            <a:endParaRPr lang="en-US" dirty="0">
              <a:latin typeface="Inter" panose="020B0604020202020204"/>
              <a:ea typeface="Inter" panose="020B0604020202020204"/>
            </a:endParaRPr>
          </a:p>
        </p:txBody>
      </p:sp>
      <p:sp>
        <p:nvSpPr>
          <p:cNvPr id="18" name="TextBox 17"/>
          <p:cNvSpPr txBox="1"/>
          <p:nvPr/>
        </p:nvSpPr>
        <p:spPr>
          <a:xfrm>
            <a:off x="7410568" y="1798811"/>
            <a:ext cx="7110975" cy="646331"/>
          </a:xfrm>
          <a:prstGeom prst="rect">
            <a:avLst/>
          </a:prstGeom>
          <a:noFill/>
        </p:spPr>
        <p:txBody>
          <a:bodyPr wrap="square" rtlCol="0">
            <a:spAutoFit/>
          </a:bodyPr>
          <a:lstStyle/>
          <a:p>
            <a:pPr marL="0" lvl="1"/>
            <a:r>
              <a:rPr lang="vi-VN" dirty="0">
                <a:ea typeface="Inter" panose="020B0604020202020204"/>
              </a:rPr>
              <a:t>Sử dụng hàm “entropy“ để đo độ tinh khiết (purity) / độ vẩn đục   (impurity) của 1 phép phân </a:t>
            </a:r>
            <a:r>
              <a:rPr lang="vi-VN" dirty="0" smtClean="0">
                <a:ea typeface="Inter" panose="020B0604020202020204"/>
              </a:rPr>
              <a:t>chia</a:t>
            </a:r>
            <a:endParaRPr lang="en-US" sz="1600" dirty="0">
              <a:latin typeface="Inter" panose="020B0604020202020204"/>
              <a:ea typeface="Inter" panose="020B0604020202020204"/>
            </a:endParaRPr>
          </a:p>
        </p:txBody>
      </p:sp>
      <mc:AlternateContent xmlns:mc="http://schemas.openxmlformats.org/markup-compatibility/2006" xmlns:a14="http://schemas.microsoft.com/office/drawing/2010/main">
        <mc:Choice Requires="a14">
          <p:sp>
            <p:nvSpPr>
              <p:cNvPr id="19" name="TextBox 18"/>
              <p:cNvSpPr txBox="1"/>
              <p:nvPr/>
            </p:nvSpPr>
            <p:spPr>
              <a:xfrm>
                <a:off x="7410569" y="3056331"/>
                <a:ext cx="2773254" cy="87280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𝐻</m:t>
                      </m:r>
                      <m:d>
                        <m:dPr>
                          <m:ctrlPr>
                            <a:rPr lang="en-US" i="1">
                              <a:latin typeface="Cambria Math" panose="02040503050406030204" pitchFamily="18" charset="0"/>
                            </a:rPr>
                          </m:ctrlPr>
                        </m:dPr>
                        <m:e>
                          <m:r>
                            <a:rPr lang="en-US" i="1">
                              <a:latin typeface="Cambria Math" panose="02040503050406030204" pitchFamily="18" charset="0"/>
                            </a:rPr>
                            <m:t>𝑆</m:t>
                          </m:r>
                        </m:e>
                      </m:d>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𝑐</m:t>
                          </m:r>
                          <m:r>
                            <a:rPr lang="en-US" i="1">
                              <a:latin typeface="Cambria Math" panose="02040503050406030204" pitchFamily="18" charset="0"/>
                            </a:rPr>
                            <m:t>=1</m:t>
                          </m:r>
                        </m:sub>
                        <m:sup>
                          <m:r>
                            <a:rPr lang="en-US" i="1">
                              <a:latin typeface="Cambria Math" panose="02040503050406030204" pitchFamily="18" charset="0"/>
                            </a:rPr>
                            <m:t>𝐶</m:t>
                          </m:r>
                        </m:sup>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𝑐</m:t>
                                  </m:r>
                                </m:sub>
                              </m:sSub>
                            </m:num>
                            <m:den>
                              <m:r>
                                <a:rPr lang="en-US" i="1">
                                  <a:latin typeface="Cambria Math" panose="02040503050406030204" pitchFamily="18" charset="0"/>
                                </a:rPr>
                                <m:t>𝑁</m:t>
                              </m:r>
                            </m:den>
                          </m:f>
                          <m:r>
                            <m:rPr>
                              <m:sty m:val="p"/>
                            </m:rPr>
                            <a:rPr lang="en-US">
                              <a:latin typeface="Cambria Math" panose="02040503050406030204" pitchFamily="18" charset="0"/>
                            </a:rPr>
                            <m:t>log</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𝑐</m:t>
                                  </m:r>
                                </m:sub>
                              </m:sSub>
                            </m:num>
                            <m:den>
                              <m:r>
                                <a:rPr lang="en-US" i="1">
                                  <a:latin typeface="Cambria Math" panose="02040503050406030204" pitchFamily="18" charset="0"/>
                                </a:rPr>
                                <m:t>𝑁</m:t>
                              </m:r>
                            </m:den>
                          </m:f>
                          <m:r>
                            <a:rPr lang="en-US" i="1">
                              <a:latin typeface="Cambria Math" panose="02040503050406030204" pitchFamily="18" charset="0"/>
                            </a:rPr>
                            <m:t>)</m:t>
                          </m:r>
                        </m:e>
                      </m:nary>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7410569" y="3056331"/>
                <a:ext cx="2773254" cy="872803"/>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7410569" y="4474503"/>
                <a:ext cx="2543838" cy="8712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𝐻</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𝑆</m:t>
                          </m:r>
                        </m:e>
                      </m:d>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𝐾</m:t>
                          </m:r>
                        </m:sup>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𝑘</m:t>
                                  </m:r>
                                </m:sub>
                              </m:sSub>
                            </m:num>
                            <m:den>
                              <m:r>
                                <a:rPr lang="en-US" i="1">
                                  <a:latin typeface="Cambria Math" panose="02040503050406030204" pitchFamily="18" charset="0"/>
                                </a:rPr>
                                <m:t>𝑁</m:t>
                              </m:r>
                            </m:den>
                          </m:f>
                          <m:r>
                            <m:rPr>
                              <m:sty m:val="p"/>
                            </m:rPr>
                            <a:rPr lang="en-US">
                              <a:latin typeface="Cambria Math" panose="02040503050406030204" pitchFamily="18" charset="0"/>
                            </a:rPr>
                            <m:t>H</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i="1">
                              <a:latin typeface="Cambria Math" panose="02040503050406030204" pitchFamily="18" charset="0"/>
                            </a:rPr>
                            <m:t>)</m:t>
                          </m:r>
                        </m:e>
                      </m:nary>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7410569" y="4474503"/>
                <a:ext cx="2543838" cy="871201"/>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7437732" y="6313824"/>
                <a:ext cx="2748573"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𝐺</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𝑆</m:t>
                          </m:r>
                        </m:e>
                      </m:d>
                      <m:r>
                        <a:rPr lang="en-US" i="1">
                          <a:latin typeface="Cambria Math" panose="02040503050406030204" pitchFamily="18" charset="0"/>
                        </a:rPr>
                        <m:t>=</m:t>
                      </m:r>
                      <m:r>
                        <a:rPr lang="en-US" i="1">
                          <a:latin typeface="Cambria Math" panose="02040503050406030204" pitchFamily="18" charset="0"/>
                        </a:rPr>
                        <m:t>𝐻</m:t>
                      </m:r>
                      <m:d>
                        <m:dPr>
                          <m:ctrlPr>
                            <a:rPr lang="en-US" i="1">
                              <a:latin typeface="Cambria Math" panose="02040503050406030204" pitchFamily="18" charset="0"/>
                            </a:rPr>
                          </m:ctrlPr>
                        </m:dPr>
                        <m:e>
                          <m:r>
                            <a:rPr lang="en-US" i="1">
                              <a:latin typeface="Cambria Math" panose="02040503050406030204" pitchFamily="18" charset="0"/>
                            </a:rPr>
                            <m:t>𝑆</m:t>
                          </m:r>
                        </m:e>
                      </m:d>
                      <m:r>
                        <a:rPr lang="en-US" i="1">
                          <a:latin typeface="Cambria Math" panose="02040503050406030204" pitchFamily="18" charset="0"/>
                        </a:rPr>
                        <m:t>−</m:t>
                      </m:r>
                      <m:r>
                        <a:rPr lang="en-US" i="1">
                          <a:latin typeface="Cambria Math" panose="02040503050406030204" pitchFamily="18" charset="0"/>
                        </a:rPr>
                        <m:t>𝐻</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oMath>
                  </m:oMathPara>
                </a14:m>
                <a:endParaRPr lang="en-US" dirty="0"/>
              </a:p>
              <a:p>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7437732" y="6313824"/>
                <a:ext cx="2748573" cy="646331"/>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7464939" y="6745095"/>
                <a:ext cx="6410729" cy="731739"/>
              </a:xfrm>
              <a:prstGeom prst="rect">
                <a:avLst/>
              </a:prstGeom>
              <a:noFill/>
            </p:spPr>
            <p:txBody>
              <a:bodyPr wrap="none" rtlCol="0">
                <a:spAutoFit/>
              </a:bodyPr>
              <a:lstStyle/>
              <a:p>
                <a:pPr marL="0" lvl="2"/>
                <a:r>
                  <a:rPr lang="en-US" dirty="0">
                    <a:latin typeface="Inter" panose="020B0604020202020204"/>
                    <a:ea typeface="Inter" panose="020B0604020202020204"/>
                  </a:rPr>
                  <a:t>Tại mỗi node, thuộc tính được chọn được xác định dựa vào: </a:t>
                </a:r>
              </a:p>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𝑎𝑟𝑔</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𝑥</m:t>
                              </m:r>
                            </m:lim>
                          </m:limLow>
                        </m:fName>
                        <m:e>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arg</m:t>
                          </m:r>
                        </m:fName>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𝑥</m:t>
                                  </m:r>
                                </m:lim>
                              </m:limLow>
                            </m:fName>
                            <m:e>
                              <m:r>
                                <a:rPr lang="en-US" i="1">
                                  <a:latin typeface="Cambria Math" panose="02040503050406030204" pitchFamily="18" charset="0"/>
                                </a:rPr>
                                <m:t>𝐻</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e>
                          </m:func>
                        </m:e>
                      </m:func>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7464939" y="6745095"/>
                <a:ext cx="6410729" cy="731739"/>
              </a:xfrm>
              <a:prstGeom prst="rect">
                <a:avLst/>
              </a:prstGeom>
              <a:blipFill rotWithShape="0">
                <a:blip r:embed="rId10"/>
                <a:stretch>
                  <a:fillRect l="-856" t="-4132"/>
                </a:stretch>
              </a:blipFill>
            </p:spPr>
            <p:txBody>
              <a:bodyPr/>
              <a:lstStyle/>
              <a:p>
                <a:r>
                  <a:rPr lang="en-US">
                    <a:noFill/>
                  </a:rPr>
                  <a:t> </a:t>
                </a:r>
              </a:p>
            </p:txBody>
          </p:sp>
        </mc:Fallback>
      </mc:AlternateContent>
    </p:spTree>
    <p:extLst>
      <p:ext uri="{BB962C8B-B14F-4D97-AF65-F5344CB8AC3E}">
        <p14:creationId xmlns:p14="http://schemas.microsoft.com/office/powerpoint/2010/main" val="5352486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0575" y="190202"/>
            <a:ext cx="7014924" cy="705803"/>
          </a:xfrm>
          <a:prstGeom prst="rect">
            <a:avLst/>
          </a:prstGeom>
          <a:noFill/>
          <a:ln/>
        </p:spPr>
        <p:txBody>
          <a:bodyPr wrap="none" lIns="0" tIns="0" rIns="0" bIns="0" rtlCol="0" anchor="t"/>
          <a:lstStyle/>
          <a:p>
            <a:pPr marL="0" indent="0">
              <a:lnSpc>
                <a:spcPts val="5550"/>
              </a:lnSpc>
              <a:buNone/>
            </a:pPr>
            <a:r>
              <a:rPr lang="en-US" sz="4400" b="1" kern="0" spc="-133" dirty="0">
                <a:solidFill>
                  <a:srgbClr val="000000"/>
                </a:solidFill>
                <a:latin typeface="Inter" pitchFamily="34" charset="0"/>
                <a:ea typeface="Inter" pitchFamily="34" charset="-122"/>
                <a:cs typeface="Inter" pitchFamily="34" charset="-120"/>
              </a:rPr>
              <a:t>Thuật toán Neural Network</a:t>
            </a:r>
            <a:endParaRPr lang="en-US" sz="4400" dirty="0"/>
          </a:p>
        </p:txBody>
      </p:sp>
      <p:pic>
        <p:nvPicPr>
          <p:cNvPr id="4" name="Image 1" descr="preencoded.png"/>
          <p:cNvPicPr>
            <a:picLocks noChangeAspect="1"/>
          </p:cNvPicPr>
          <p:nvPr/>
        </p:nvPicPr>
        <p:blipFill>
          <a:blip r:embed="rId4"/>
          <a:stretch>
            <a:fillRect/>
          </a:stretch>
        </p:blipFill>
        <p:spPr>
          <a:xfrm>
            <a:off x="841245" y="3041622"/>
            <a:ext cx="1129308" cy="1576167"/>
          </a:xfrm>
          <a:prstGeom prst="rect">
            <a:avLst/>
          </a:prstGeom>
        </p:spPr>
      </p:pic>
      <p:sp>
        <p:nvSpPr>
          <p:cNvPr id="5" name="Text 1"/>
          <p:cNvSpPr/>
          <p:nvPr/>
        </p:nvSpPr>
        <p:spPr>
          <a:xfrm>
            <a:off x="2258616" y="3035880"/>
            <a:ext cx="2823448" cy="352782"/>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pitchFamily="34" charset="0"/>
                <a:ea typeface="Inter" pitchFamily="34" charset="-122"/>
                <a:cs typeface="Inter" pitchFamily="34" charset="-120"/>
              </a:rPr>
              <a:t>Lớp đầu vào</a:t>
            </a:r>
            <a:endParaRPr lang="en-US" sz="2200" dirty="0"/>
          </a:p>
        </p:txBody>
      </p:sp>
      <p:sp>
        <p:nvSpPr>
          <p:cNvPr id="6" name="Text 2"/>
          <p:cNvSpPr/>
          <p:nvPr/>
        </p:nvSpPr>
        <p:spPr>
          <a:xfrm>
            <a:off x="2258613" y="3397085"/>
            <a:ext cx="6094809" cy="722709"/>
          </a:xfrm>
          <a:prstGeom prst="rect">
            <a:avLst/>
          </a:prstGeom>
          <a:noFill/>
          <a:ln/>
        </p:spPr>
        <p:txBody>
          <a:bodyPr wrap="square" lIns="0" tIns="0" rIns="0" bIns="0" rtlCol="0" anchor="t"/>
          <a:lstStyle/>
          <a:p>
            <a:pPr>
              <a:lnSpc>
                <a:spcPts val="2800"/>
              </a:lnSpc>
            </a:pPr>
            <a:r>
              <a:rPr lang="en-US" dirty="0">
                <a:latin typeface="Inter"/>
                <a:ea typeface="Inter"/>
              </a:rPr>
              <a:t>Nhận dữ liệu đầu vào từ các tập dữ liệu (các đặc trưng như temp, humidity, precipitation).</a:t>
            </a:r>
          </a:p>
        </p:txBody>
      </p:sp>
      <p:pic>
        <p:nvPicPr>
          <p:cNvPr id="7" name="Image 2" descr="preencoded.png"/>
          <p:cNvPicPr>
            <a:picLocks noChangeAspect="1"/>
          </p:cNvPicPr>
          <p:nvPr/>
        </p:nvPicPr>
        <p:blipFill>
          <a:blip r:embed="rId5"/>
          <a:stretch>
            <a:fillRect/>
          </a:stretch>
        </p:blipFill>
        <p:spPr>
          <a:xfrm>
            <a:off x="821597" y="4617789"/>
            <a:ext cx="1129308" cy="1576168"/>
          </a:xfrm>
          <a:prstGeom prst="rect">
            <a:avLst/>
          </a:prstGeom>
        </p:spPr>
      </p:pic>
      <p:sp>
        <p:nvSpPr>
          <p:cNvPr id="8" name="Text 3"/>
          <p:cNvSpPr/>
          <p:nvPr/>
        </p:nvSpPr>
        <p:spPr>
          <a:xfrm>
            <a:off x="2258614" y="4617789"/>
            <a:ext cx="2823448" cy="352782"/>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pitchFamily="34" charset="0"/>
                <a:ea typeface="Inter" pitchFamily="34" charset="-122"/>
                <a:cs typeface="Inter" pitchFamily="34" charset="-120"/>
              </a:rPr>
              <a:t>Lớp ẩn</a:t>
            </a:r>
            <a:endParaRPr lang="en-US" sz="2200" dirty="0"/>
          </a:p>
        </p:txBody>
      </p:sp>
      <p:sp>
        <p:nvSpPr>
          <p:cNvPr id="9" name="Text 4"/>
          <p:cNvSpPr/>
          <p:nvPr/>
        </p:nvSpPr>
        <p:spPr>
          <a:xfrm>
            <a:off x="2258614" y="5025135"/>
            <a:ext cx="6094809" cy="722709"/>
          </a:xfrm>
          <a:prstGeom prst="rect">
            <a:avLst/>
          </a:prstGeom>
          <a:noFill/>
          <a:ln/>
        </p:spPr>
        <p:txBody>
          <a:bodyPr wrap="square" lIns="0" tIns="0" rIns="0" bIns="0" rtlCol="0" anchor="t"/>
          <a:lstStyle/>
          <a:p>
            <a:pPr lvl="0"/>
            <a:r>
              <a:rPr lang="en-US" dirty="0">
                <a:latin typeface="Inter"/>
                <a:ea typeface="Inter"/>
              </a:rPr>
              <a:t>Xử lý dữ liệu và tạo ra các đặc trưng mới dựa trên trọng số liên kết giữa các nơ-ron. (Có thế có nhiều lớp)</a:t>
            </a:r>
          </a:p>
        </p:txBody>
      </p:sp>
      <p:pic>
        <p:nvPicPr>
          <p:cNvPr id="10" name="Image 3" descr="preencoded.png"/>
          <p:cNvPicPr>
            <a:picLocks noChangeAspect="1"/>
          </p:cNvPicPr>
          <p:nvPr/>
        </p:nvPicPr>
        <p:blipFill>
          <a:blip r:embed="rId6"/>
          <a:stretch>
            <a:fillRect/>
          </a:stretch>
        </p:blipFill>
        <p:spPr>
          <a:xfrm>
            <a:off x="815342" y="6193957"/>
            <a:ext cx="1129308" cy="1569337"/>
          </a:xfrm>
          <a:prstGeom prst="rect">
            <a:avLst/>
          </a:prstGeom>
        </p:spPr>
      </p:pic>
      <p:sp>
        <p:nvSpPr>
          <p:cNvPr id="11" name="Text 5"/>
          <p:cNvSpPr/>
          <p:nvPr/>
        </p:nvSpPr>
        <p:spPr>
          <a:xfrm>
            <a:off x="2258614" y="6199034"/>
            <a:ext cx="2823448" cy="352782"/>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pitchFamily="34" charset="0"/>
                <a:ea typeface="Inter" pitchFamily="34" charset="-122"/>
                <a:cs typeface="Inter" pitchFamily="34" charset="-120"/>
              </a:rPr>
              <a:t>Lớp đầu ra</a:t>
            </a:r>
            <a:endParaRPr lang="en-US" sz="2200" dirty="0"/>
          </a:p>
        </p:txBody>
      </p:sp>
      <p:sp>
        <p:nvSpPr>
          <p:cNvPr id="12" name="Text 6"/>
          <p:cNvSpPr/>
          <p:nvPr/>
        </p:nvSpPr>
        <p:spPr>
          <a:xfrm>
            <a:off x="2258615" y="6590775"/>
            <a:ext cx="6094809" cy="722709"/>
          </a:xfrm>
          <a:prstGeom prst="rect">
            <a:avLst/>
          </a:prstGeom>
          <a:noFill/>
          <a:ln/>
        </p:spPr>
        <p:txBody>
          <a:bodyPr wrap="square" lIns="0" tIns="0" rIns="0" bIns="0" rtlCol="0" anchor="t"/>
          <a:lstStyle/>
          <a:p>
            <a:pPr marL="0" indent="0" algn="l">
              <a:lnSpc>
                <a:spcPts val="2800"/>
              </a:lnSpc>
              <a:buNone/>
            </a:pPr>
            <a:r>
              <a:rPr lang="en-US" sz="1750" kern="0" spc="-36" dirty="0">
                <a:solidFill>
                  <a:srgbClr val="272525"/>
                </a:solidFill>
                <a:latin typeface="Inter" pitchFamily="34" charset="0"/>
                <a:ea typeface="Inter" pitchFamily="34" charset="-122"/>
                <a:cs typeface="Inter" pitchFamily="34" charset="-120"/>
              </a:rPr>
              <a:t>Lớp đầu ra tạo ra dự đoán dựa trên các đặc trưng được tạo ra từ lớp ẩn.</a:t>
            </a:r>
            <a:endParaRPr lang="en-US" sz="1750" dirty="0"/>
          </a:p>
        </p:txBody>
      </p:sp>
      <p:sp>
        <p:nvSpPr>
          <p:cNvPr id="13" name="TextBox 12"/>
          <p:cNvSpPr txBox="1"/>
          <p:nvPr/>
        </p:nvSpPr>
        <p:spPr>
          <a:xfrm>
            <a:off x="790575" y="939548"/>
            <a:ext cx="934871" cy="461665"/>
          </a:xfrm>
          <a:prstGeom prst="rect">
            <a:avLst/>
          </a:prstGeom>
          <a:noFill/>
        </p:spPr>
        <p:txBody>
          <a:bodyPr wrap="none" rtlCol="0">
            <a:spAutoFit/>
          </a:bodyPr>
          <a:lstStyle/>
          <a:p>
            <a:r>
              <a:rPr lang="en-US" sz="2400" b="1" dirty="0" smtClean="0">
                <a:latin typeface="Inter"/>
                <a:ea typeface="Inter"/>
              </a:rPr>
              <a:t>Input</a:t>
            </a:r>
            <a:endParaRPr lang="en-US" sz="2400" b="1" dirty="0">
              <a:latin typeface="Inter"/>
              <a:ea typeface="Inter"/>
            </a:endParaRPr>
          </a:p>
        </p:txBody>
      </p:sp>
      <p:sp>
        <p:nvSpPr>
          <p:cNvPr id="14" name="TextBox 13"/>
          <p:cNvSpPr txBox="1"/>
          <p:nvPr/>
        </p:nvSpPr>
        <p:spPr>
          <a:xfrm>
            <a:off x="790575" y="1444756"/>
            <a:ext cx="1191352" cy="461665"/>
          </a:xfrm>
          <a:prstGeom prst="rect">
            <a:avLst/>
          </a:prstGeom>
          <a:noFill/>
        </p:spPr>
        <p:txBody>
          <a:bodyPr wrap="none" rtlCol="0">
            <a:spAutoFit/>
          </a:bodyPr>
          <a:lstStyle/>
          <a:p>
            <a:r>
              <a:rPr lang="en-US" sz="2400" b="1" dirty="0" smtClean="0">
                <a:latin typeface="Inter"/>
                <a:ea typeface="Inter"/>
              </a:rPr>
              <a:t>Output</a:t>
            </a:r>
          </a:p>
        </p:txBody>
      </p:sp>
      <p:sp>
        <p:nvSpPr>
          <p:cNvPr id="15" name="TextBox 14"/>
          <p:cNvSpPr txBox="1"/>
          <p:nvPr/>
        </p:nvSpPr>
        <p:spPr>
          <a:xfrm>
            <a:off x="790575" y="1947879"/>
            <a:ext cx="1277914" cy="461665"/>
          </a:xfrm>
          <a:prstGeom prst="rect">
            <a:avLst/>
          </a:prstGeom>
          <a:noFill/>
        </p:spPr>
        <p:txBody>
          <a:bodyPr wrap="none" rtlCol="0">
            <a:spAutoFit/>
          </a:bodyPr>
          <a:lstStyle/>
          <a:p>
            <a:r>
              <a:rPr lang="en-US" sz="2400" b="1" dirty="0" smtClean="0">
                <a:latin typeface="Inter"/>
                <a:ea typeface="Inter"/>
              </a:rPr>
              <a:t>Method</a:t>
            </a:r>
          </a:p>
        </p:txBody>
      </p:sp>
      <p:sp>
        <p:nvSpPr>
          <p:cNvPr id="16" name="TextBox 15"/>
          <p:cNvSpPr txBox="1"/>
          <p:nvPr/>
        </p:nvSpPr>
        <p:spPr>
          <a:xfrm>
            <a:off x="1981927" y="1027663"/>
            <a:ext cx="3327578" cy="369332"/>
          </a:xfrm>
          <a:prstGeom prst="rect">
            <a:avLst/>
          </a:prstGeom>
          <a:noFill/>
        </p:spPr>
        <p:txBody>
          <a:bodyPr wrap="none" rtlCol="0">
            <a:spAutoFit/>
          </a:bodyPr>
          <a:lstStyle/>
          <a:p>
            <a:r>
              <a:rPr lang="vi-VN" dirty="0"/>
              <a:t>Là 1 tập DL đã được gán nhãn</a:t>
            </a:r>
            <a:endParaRPr lang="en-US" dirty="0"/>
          </a:p>
        </p:txBody>
      </p:sp>
      <p:sp>
        <p:nvSpPr>
          <p:cNvPr id="17" name="TextBox 16"/>
          <p:cNvSpPr txBox="1"/>
          <p:nvPr/>
        </p:nvSpPr>
        <p:spPr>
          <a:xfrm>
            <a:off x="1981927" y="1490922"/>
            <a:ext cx="2172390" cy="369332"/>
          </a:xfrm>
          <a:prstGeom prst="rect">
            <a:avLst/>
          </a:prstGeom>
          <a:noFill/>
        </p:spPr>
        <p:txBody>
          <a:bodyPr wrap="none" rtlCol="0">
            <a:spAutoFit/>
          </a:bodyPr>
          <a:lstStyle/>
          <a:p>
            <a:pPr lvl="0"/>
            <a:r>
              <a:rPr lang="en-US" dirty="0">
                <a:latin typeface="Inter"/>
                <a:ea typeface="Inter"/>
              </a:rPr>
              <a:t>Là 1 vecto dự </a:t>
            </a:r>
            <a:r>
              <a:rPr lang="en-US" dirty="0" smtClean="0">
                <a:latin typeface="Inter"/>
                <a:ea typeface="Inter"/>
              </a:rPr>
              <a:t>đoán</a:t>
            </a:r>
            <a:endParaRPr lang="en-US" dirty="0">
              <a:latin typeface="Inter"/>
              <a:ea typeface="Inter"/>
            </a:endParaRPr>
          </a:p>
        </p:txBody>
      </p:sp>
      <p:sp>
        <p:nvSpPr>
          <p:cNvPr id="19" name="TextBox 18"/>
          <p:cNvSpPr txBox="1"/>
          <p:nvPr/>
        </p:nvSpPr>
        <p:spPr>
          <a:xfrm>
            <a:off x="1215319" y="2413345"/>
            <a:ext cx="3243196" cy="430887"/>
          </a:xfrm>
          <a:prstGeom prst="rect">
            <a:avLst/>
          </a:prstGeom>
          <a:noFill/>
        </p:spPr>
        <p:txBody>
          <a:bodyPr wrap="none" rtlCol="0">
            <a:spAutoFit/>
          </a:bodyPr>
          <a:lstStyle/>
          <a:p>
            <a:r>
              <a:rPr lang="en-US" sz="2200" b="1" dirty="0" smtClean="0">
                <a:latin typeface="Inter"/>
                <a:ea typeface="Inter"/>
              </a:rPr>
              <a:t> Cấu trúc mạng nơ-ron</a:t>
            </a:r>
            <a:endParaRPr lang="en-US" sz="2200" b="1" dirty="0">
              <a:latin typeface="Inter"/>
              <a:ea typeface="Inter"/>
            </a:endParaRPr>
          </a:p>
        </p:txBody>
      </p:sp>
      <p:pic>
        <p:nvPicPr>
          <p:cNvPr id="20" name="Image 1" descr="preencoded.png"/>
          <p:cNvPicPr>
            <a:picLocks noChangeAspect="1"/>
          </p:cNvPicPr>
          <p:nvPr/>
        </p:nvPicPr>
        <p:blipFill>
          <a:blip r:embed="rId7"/>
          <a:stretch>
            <a:fillRect/>
          </a:stretch>
        </p:blipFill>
        <p:spPr>
          <a:xfrm>
            <a:off x="920587" y="2460076"/>
            <a:ext cx="337423" cy="337423"/>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472321" y="695325"/>
            <a:ext cx="4732258" cy="421719"/>
          </a:xfrm>
          <a:prstGeom prst="rect">
            <a:avLst/>
          </a:prstGeom>
          <a:noFill/>
          <a:ln/>
        </p:spPr>
        <p:txBody>
          <a:bodyPr wrap="none" lIns="0" tIns="0" rIns="0" bIns="0" rtlCol="0" anchor="t"/>
          <a:lstStyle/>
          <a:p>
            <a:pPr marL="0" indent="0">
              <a:lnSpc>
                <a:spcPts val="3300"/>
              </a:lnSpc>
              <a:buNone/>
            </a:pPr>
            <a:r>
              <a:rPr lang="en-US" sz="4400" b="1" kern="0" spc="-80" dirty="0" smtClean="0">
                <a:solidFill>
                  <a:srgbClr val="000000"/>
                </a:solidFill>
                <a:latin typeface="Inter" pitchFamily="34" charset="0"/>
                <a:ea typeface="Inter" pitchFamily="34" charset="-122"/>
                <a:cs typeface="Inter" pitchFamily="34" charset="-120"/>
              </a:rPr>
              <a:t>Thuật </a:t>
            </a:r>
            <a:r>
              <a:rPr lang="en-US" sz="4400" b="1" kern="0" spc="-80" dirty="0">
                <a:solidFill>
                  <a:srgbClr val="000000"/>
                </a:solidFill>
                <a:latin typeface="Inter" pitchFamily="34" charset="0"/>
                <a:ea typeface="Inter" pitchFamily="34" charset="-122"/>
                <a:cs typeface="Inter" pitchFamily="34" charset="-120"/>
              </a:rPr>
              <a:t>toán Neural Networks</a:t>
            </a:r>
            <a:endParaRPr lang="en-US" sz="4400" dirty="0"/>
          </a:p>
        </p:txBody>
      </p:sp>
      <p:pic>
        <p:nvPicPr>
          <p:cNvPr id="7" name="Image 2" descr="preencoded.png"/>
          <p:cNvPicPr>
            <a:picLocks noChangeAspect="1"/>
          </p:cNvPicPr>
          <p:nvPr/>
        </p:nvPicPr>
        <p:blipFill>
          <a:blip r:embed="rId4"/>
          <a:stretch>
            <a:fillRect/>
          </a:stretch>
        </p:blipFill>
        <p:spPr>
          <a:xfrm>
            <a:off x="472321" y="1347877"/>
            <a:ext cx="518101" cy="518101"/>
          </a:xfrm>
          <a:prstGeom prst="rect">
            <a:avLst/>
          </a:prstGeom>
        </p:spPr>
      </p:pic>
      <p:sp>
        <p:nvSpPr>
          <p:cNvPr id="8" name="Text 3"/>
          <p:cNvSpPr/>
          <p:nvPr/>
        </p:nvSpPr>
        <p:spPr>
          <a:xfrm>
            <a:off x="1151334" y="1540518"/>
            <a:ext cx="1687116" cy="288281"/>
          </a:xfrm>
          <a:prstGeom prst="rect">
            <a:avLst/>
          </a:prstGeom>
          <a:noFill/>
          <a:ln/>
        </p:spPr>
        <p:txBody>
          <a:bodyPr wrap="none" lIns="0" tIns="0" rIns="0" bIns="0" rtlCol="0" anchor="t"/>
          <a:lstStyle/>
          <a:p>
            <a:pPr marL="0" indent="0" algn="l">
              <a:lnSpc>
                <a:spcPts val="1650"/>
              </a:lnSpc>
              <a:buNone/>
            </a:pPr>
            <a:r>
              <a:rPr lang="en-US" sz="2200" b="1" kern="0" spc="-40" dirty="0">
                <a:solidFill>
                  <a:srgbClr val="272525"/>
                </a:solidFill>
                <a:latin typeface="Inter" pitchFamily="34" charset="0"/>
                <a:ea typeface="Inter" pitchFamily="34" charset="-122"/>
                <a:cs typeface="Inter" pitchFamily="34" charset="-120"/>
              </a:rPr>
              <a:t>Hàm kích hoạt</a:t>
            </a:r>
            <a:endParaRPr lang="en-US" sz="2200" dirty="0"/>
          </a:p>
        </p:txBody>
      </p:sp>
      <p:sp>
        <p:nvSpPr>
          <p:cNvPr id="9" name="Text 4"/>
          <p:cNvSpPr/>
          <p:nvPr/>
        </p:nvSpPr>
        <p:spPr>
          <a:xfrm>
            <a:off x="472321" y="2045494"/>
            <a:ext cx="8199358" cy="1814632"/>
          </a:xfrm>
          <a:prstGeom prst="rect">
            <a:avLst/>
          </a:prstGeom>
          <a:noFill/>
          <a:ln/>
        </p:spPr>
        <p:txBody>
          <a:bodyPr wrap="square" lIns="0" tIns="0" rIns="0" bIns="0" rtlCol="0" anchor="t"/>
          <a:lstStyle/>
          <a:p>
            <a:pPr lvl="0"/>
            <a:r>
              <a:rPr lang="en-US" dirty="0">
                <a:latin typeface="Inter" panose="020B0604020202020204"/>
                <a:ea typeface="Inter" panose="020B0604020202020204"/>
              </a:rPr>
              <a:t>Mỗi nơ-ron trong mạng sử dụng 1 hàm kích hoạt để quyết định xem có kích hoạt tín hiệu tới nơ-ron tiếp theo hay không. Các hàm phổ biến:</a:t>
            </a:r>
          </a:p>
          <a:p>
            <a:pPr marL="285750" lvl="0" indent="-285750">
              <a:buFont typeface="Arial" panose="020B0604020202020204" pitchFamily="34" charset="0"/>
              <a:buChar char="•"/>
            </a:pPr>
            <a:r>
              <a:rPr lang="en-US" dirty="0">
                <a:latin typeface="Inter" panose="020B0604020202020204"/>
                <a:ea typeface="Inter" panose="020B0604020202020204"/>
              </a:rPr>
              <a:t>Sigmoid: Được dùng cho bài toán phân loại nhị phân </a:t>
            </a:r>
          </a:p>
          <a:p>
            <a:pPr marL="285750" lvl="0" indent="-285750">
              <a:buFont typeface="Arial" panose="020B0604020202020204" pitchFamily="34" charset="0"/>
              <a:buChar char="•"/>
            </a:pPr>
            <a:r>
              <a:rPr lang="en-US" dirty="0">
                <a:latin typeface="Inter" panose="020B0604020202020204"/>
                <a:ea typeface="Inter" panose="020B0604020202020204"/>
              </a:rPr>
              <a:t>ReLU: Phổ biến trong các mạng sâu </a:t>
            </a:r>
          </a:p>
          <a:p>
            <a:pPr marL="285750" lvl="0" indent="-285750">
              <a:buFont typeface="Arial" panose="020B0604020202020204" pitchFamily="34" charset="0"/>
              <a:buChar char="•"/>
            </a:pPr>
            <a:r>
              <a:rPr lang="en-US" dirty="0">
                <a:latin typeface="Inter" panose="020B0604020202020204"/>
                <a:ea typeface="Inter" panose="020B0604020202020204"/>
              </a:rPr>
              <a:t>Softmax: Dùng cho bài toán phân loại đa lớp (có nhiều nhãn như sun, rain, driz, snow, fog, …)</a:t>
            </a:r>
          </a:p>
        </p:txBody>
      </p:sp>
      <p:pic>
        <p:nvPicPr>
          <p:cNvPr id="10" name="Image 3" descr="preencoded.png"/>
          <p:cNvPicPr>
            <a:picLocks noChangeAspect="1"/>
          </p:cNvPicPr>
          <p:nvPr/>
        </p:nvPicPr>
        <p:blipFill>
          <a:blip r:embed="rId5"/>
          <a:stretch>
            <a:fillRect/>
          </a:stretch>
        </p:blipFill>
        <p:spPr>
          <a:xfrm>
            <a:off x="472321" y="4020001"/>
            <a:ext cx="496159" cy="496159"/>
          </a:xfrm>
          <a:prstGeom prst="rect">
            <a:avLst/>
          </a:prstGeom>
        </p:spPr>
      </p:pic>
      <p:sp>
        <p:nvSpPr>
          <p:cNvPr id="11" name="Text 5"/>
          <p:cNvSpPr/>
          <p:nvPr/>
        </p:nvSpPr>
        <p:spPr>
          <a:xfrm>
            <a:off x="548521" y="5236097"/>
            <a:ext cx="1687116" cy="210860"/>
          </a:xfrm>
          <a:prstGeom prst="rect">
            <a:avLst/>
          </a:prstGeom>
          <a:noFill/>
          <a:ln/>
        </p:spPr>
        <p:txBody>
          <a:bodyPr wrap="none" lIns="0" tIns="0" rIns="0" bIns="0" rtlCol="0" anchor="t"/>
          <a:lstStyle/>
          <a:p>
            <a:pPr marL="0" indent="0" algn="l">
              <a:lnSpc>
                <a:spcPts val="1650"/>
              </a:lnSpc>
              <a:buNone/>
            </a:pPr>
            <a:endParaRPr lang="en-US" sz="1300" dirty="0"/>
          </a:p>
        </p:txBody>
      </p:sp>
      <p:sp>
        <p:nvSpPr>
          <p:cNvPr id="12" name="Text 6"/>
          <p:cNvSpPr/>
          <p:nvPr/>
        </p:nvSpPr>
        <p:spPr>
          <a:xfrm>
            <a:off x="472321" y="4665621"/>
            <a:ext cx="8199358" cy="431959"/>
          </a:xfrm>
          <a:prstGeom prst="rect">
            <a:avLst/>
          </a:prstGeom>
          <a:noFill/>
          <a:ln/>
        </p:spPr>
        <p:txBody>
          <a:bodyPr wrap="square" lIns="0" tIns="0" rIns="0" bIns="0" rtlCol="0" anchor="t"/>
          <a:lstStyle/>
          <a:p>
            <a:r>
              <a:rPr lang="en-US" dirty="0">
                <a:latin typeface="Inter" panose="020B0604020202020204"/>
                <a:ea typeface="Inter" panose="020B0604020202020204"/>
              </a:rPr>
              <a:t>Để đánh giá độ chính xác của dự đoán, mạng nơ-ron sử dụng một hàm mất mát. Với bài toán phân loại, phổ biến là </a:t>
            </a:r>
            <a:r>
              <a:rPr lang="en-US" b="1" dirty="0">
                <a:latin typeface="Inter" panose="020B0604020202020204"/>
                <a:ea typeface="Inter" panose="020B0604020202020204"/>
              </a:rPr>
              <a:t>Cross-Entropy Loss</a:t>
            </a:r>
            <a:endParaRPr lang="en-US" dirty="0">
              <a:latin typeface="Inter" panose="020B0604020202020204"/>
              <a:ea typeface="Inter" panose="020B0604020202020204"/>
            </a:endParaRPr>
          </a:p>
        </p:txBody>
      </p:sp>
      <p:pic>
        <p:nvPicPr>
          <p:cNvPr id="13" name="Image 4" descr="preencoded.png"/>
          <p:cNvPicPr>
            <a:picLocks noChangeAspect="1"/>
          </p:cNvPicPr>
          <p:nvPr/>
        </p:nvPicPr>
        <p:blipFill>
          <a:blip r:embed="rId6"/>
          <a:stretch>
            <a:fillRect/>
          </a:stretch>
        </p:blipFill>
        <p:spPr>
          <a:xfrm>
            <a:off x="472320" y="5631617"/>
            <a:ext cx="496159" cy="496159"/>
          </a:xfrm>
          <a:prstGeom prst="rect">
            <a:avLst/>
          </a:prstGeom>
        </p:spPr>
      </p:pic>
      <p:sp>
        <p:nvSpPr>
          <p:cNvPr id="14" name="Text 7"/>
          <p:cNvSpPr/>
          <p:nvPr/>
        </p:nvSpPr>
        <p:spPr>
          <a:xfrm>
            <a:off x="472321" y="6810494"/>
            <a:ext cx="2188964" cy="210860"/>
          </a:xfrm>
          <a:prstGeom prst="rect">
            <a:avLst/>
          </a:prstGeom>
          <a:noFill/>
          <a:ln/>
        </p:spPr>
        <p:txBody>
          <a:bodyPr wrap="none" lIns="0" tIns="0" rIns="0" bIns="0" rtlCol="0" anchor="t"/>
          <a:lstStyle/>
          <a:p>
            <a:pPr marL="0" indent="0" algn="l">
              <a:lnSpc>
                <a:spcPts val="1650"/>
              </a:lnSpc>
              <a:buNone/>
            </a:pPr>
            <a:endParaRPr lang="en-US" sz="1300" dirty="0"/>
          </a:p>
        </p:txBody>
      </p:sp>
      <p:sp>
        <p:nvSpPr>
          <p:cNvPr id="15" name="Text 8"/>
          <p:cNvSpPr/>
          <p:nvPr/>
        </p:nvSpPr>
        <p:spPr>
          <a:xfrm>
            <a:off x="548521" y="6312434"/>
            <a:ext cx="8199358" cy="431959"/>
          </a:xfrm>
          <a:prstGeom prst="rect">
            <a:avLst/>
          </a:prstGeom>
          <a:noFill/>
          <a:ln/>
        </p:spPr>
        <p:txBody>
          <a:bodyPr wrap="square" lIns="0" tIns="0" rIns="0" bIns="0" rtlCol="0" anchor="t"/>
          <a:lstStyle/>
          <a:p>
            <a:r>
              <a:rPr lang="en-US" dirty="0">
                <a:latin typeface="Inter" panose="020B0604020202020204"/>
                <a:ea typeface="Inter" panose="020B0604020202020204"/>
              </a:rPr>
              <a:t>Mạng nơ-ron được huấn luyện bằng cách điều chỉnh trọng số giữa các nơ-ron thông qua quá trình lan truyền ngược, nhằm giảm thiểu hàm mất mát. Trọng số được cập nhật dựa trên thuật toán tối ưu hóa (</a:t>
            </a:r>
            <a:r>
              <a:rPr lang="en-US" b="1" dirty="0">
                <a:latin typeface="Inter" panose="020B0604020202020204"/>
                <a:ea typeface="Inter" panose="020B0604020202020204"/>
              </a:rPr>
              <a:t>Optimization Algorithm</a:t>
            </a:r>
            <a:r>
              <a:rPr lang="en-US" dirty="0">
                <a:latin typeface="Inter" panose="020B0604020202020204"/>
                <a:ea typeface="Inter" panose="020B0604020202020204"/>
              </a:rPr>
              <a:t>), phổ biến là </a:t>
            </a:r>
            <a:r>
              <a:rPr lang="en-US" b="1" dirty="0">
                <a:latin typeface="Inter" panose="020B0604020202020204"/>
                <a:ea typeface="Inter" panose="020B0604020202020204"/>
              </a:rPr>
              <a:t>Gradient Descent</a:t>
            </a:r>
            <a:endParaRPr lang="en-US" dirty="0">
              <a:latin typeface="Inter" panose="020B0604020202020204"/>
              <a:ea typeface="Inter" panose="020B0604020202020204"/>
            </a:endParaRPr>
          </a:p>
        </p:txBody>
      </p:sp>
      <p:sp>
        <p:nvSpPr>
          <p:cNvPr id="16" name="TextBox 15"/>
          <p:cNvSpPr txBox="1"/>
          <p:nvPr/>
        </p:nvSpPr>
        <p:spPr>
          <a:xfrm>
            <a:off x="1783081" y="4516160"/>
            <a:ext cx="45719" cy="369332"/>
          </a:xfrm>
          <a:prstGeom prst="rect">
            <a:avLst/>
          </a:prstGeom>
          <a:noFill/>
        </p:spPr>
        <p:txBody>
          <a:bodyPr wrap="square" rtlCol="0">
            <a:spAutoFit/>
          </a:bodyPr>
          <a:lstStyle/>
          <a:p>
            <a:endParaRPr lang="en-US" dirty="0"/>
          </a:p>
        </p:txBody>
      </p:sp>
      <p:sp>
        <p:nvSpPr>
          <p:cNvPr id="17" name="TextBox 16"/>
          <p:cNvSpPr txBox="1"/>
          <p:nvPr/>
        </p:nvSpPr>
        <p:spPr>
          <a:xfrm>
            <a:off x="1045112" y="4052636"/>
            <a:ext cx="1899559" cy="430887"/>
          </a:xfrm>
          <a:prstGeom prst="rect">
            <a:avLst/>
          </a:prstGeom>
          <a:noFill/>
        </p:spPr>
        <p:txBody>
          <a:bodyPr wrap="none" rtlCol="0">
            <a:spAutoFit/>
          </a:bodyPr>
          <a:lstStyle/>
          <a:p>
            <a:r>
              <a:rPr lang="en-US" sz="2200" b="1" kern="0" spc="-40" dirty="0">
                <a:solidFill>
                  <a:srgbClr val="272525"/>
                </a:solidFill>
                <a:latin typeface="Inter" pitchFamily="34" charset="0"/>
                <a:ea typeface="Inter" pitchFamily="34" charset="-122"/>
                <a:cs typeface="Inter" pitchFamily="34" charset="-120"/>
              </a:rPr>
              <a:t>Hàm mất </a:t>
            </a:r>
            <a:r>
              <a:rPr lang="en-US" sz="2200" b="1" kern="0" spc="-40" dirty="0" smtClean="0">
                <a:solidFill>
                  <a:srgbClr val="272525"/>
                </a:solidFill>
                <a:latin typeface="Inter" pitchFamily="34" charset="0"/>
                <a:ea typeface="Inter" pitchFamily="34" charset="-122"/>
                <a:cs typeface="Inter" pitchFamily="34" charset="-120"/>
              </a:rPr>
              <a:t>mát</a:t>
            </a:r>
            <a:endParaRPr lang="en-US" sz="2200" dirty="0"/>
          </a:p>
        </p:txBody>
      </p:sp>
      <p:sp>
        <p:nvSpPr>
          <p:cNvPr id="18" name="TextBox 17"/>
          <p:cNvSpPr txBox="1"/>
          <p:nvPr/>
        </p:nvSpPr>
        <p:spPr>
          <a:xfrm>
            <a:off x="1044851" y="5664252"/>
            <a:ext cx="3909404" cy="430887"/>
          </a:xfrm>
          <a:prstGeom prst="rect">
            <a:avLst/>
          </a:prstGeom>
          <a:noFill/>
        </p:spPr>
        <p:txBody>
          <a:bodyPr wrap="none" rtlCol="0">
            <a:spAutoFit/>
          </a:bodyPr>
          <a:lstStyle/>
          <a:p>
            <a:r>
              <a:rPr lang="en-US" sz="2200" b="1" kern="0" spc="-40" dirty="0">
                <a:solidFill>
                  <a:srgbClr val="272525"/>
                </a:solidFill>
                <a:latin typeface="Inter" pitchFamily="34" charset="0"/>
                <a:ea typeface="Inter" pitchFamily="34" charset="-122"/>
                <a:cs typeface="Inter" pitchFamily="34" charset="-120"/>
              </a:rPr>
              <a:t>Thuật toán lan truyền </a:t>
            </a:r>
            <a:r>
              <a:rPr lang="en-US" sz="2200" b="1" kern="0" spc="-40" dirty="0" smtClean="0">
                <a:solidFill>
                  <a:srgbClr val="272525"/>
                </a:solidFill>
                <a:latin typeface="Inter" pitchFamily="34" charset="0"/>
                <a:ea typeface="Inter" pitchFamily="34" charset="-122"/>
                <a:cs typeface="Inter" pitchFamily="34" charset="-120"/>
              </a:rPr>
              <a:t>ngược</a:t>
            </a:r>
            <a:endParaRPr lang="en-US" sz="2200" dirty="0"/>
          </a:p>
        </p:txBody>
      </p:sp>
    </p:spTree>
    <p:extLst>
      <p:ext uri="{BB962C8B-B14F-4D97-AF65-F5344CB8AC3E}">
        <p14:creationId xmlns:p14="http://schemas.microsoft.com/office/powerpoint/2010/main" val="27980829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81276" y="979646"/>
            <a:ext cx="6943249" cy="608171"/>
          </a:xfrm>
          <a:prstGeom prst="rect">
            <a:avLst/>
          </a:prstGeom>
          <a:noFill/>
          <a:ln/>
        </p:spPr>
        <p:txBody>
          <a:bodyPr wrap="none" lIns="0" tIns="0" rIns="0" bIns="0" rtlCol="0" anchor="t"/>
          <a:lstStyle/>
          <a:p>
            <a:pPr marL="0" indent="0">
              <a:lnSpc>
                <a:spcPts val="4750"/>
              </a:lnSpc>
              <a:buNone/>
            </a:pPr>
            <a:r>
              <a:rPr lang="en-US" sz="3800" b="1" kern="0" spc="-115" dirty="0" smtClean="0">
                <a:solidFill>
                  <a:srgbClr val="000000"/>
                </a:solidFill>
                <a:latin typeface="Inter" pitchFamily="34" charset="0"/>
                <a:ea typeface="Inter" pitchFamily="34" charset="-122"/>
              </a:rPr>
              <a:t>Ưu điểm và nhược điểm</a:t>
            </a:r>
          </a:p>
        </p:txBody>
      </p:sp>
      <p:sp>
        <p:nvSpPr>
          <p:cNvPr id="4" name="Shape 1"/>
          <p:cNvSpPr/>
          <p:nvPr/>
        </p:nvSpPr>
        <p:spPr>
          <a:xfrm>
            <a:off x="681276" y="1879759"/>
            <a:ext cx="7781449" cy="5370195"/>
          </a:xfrm>
          <a:prstGeom prst="roundRect">
            <a:avLst>
              <a:gd name="adj" fmla="val 1522"/>
            </a:avLst>
          </a:prstGeom>
          <a:noFill/>
          <a:ln w="7620">
            <a:solidFill>
              <a:srgbClr val="000000">
                <a:alpha val="8000"/>
              </a:srgbClr>
            </a:solidFill>
            <a:prstDash val="solid"/>
          </a:ln>
        </p:spPr>
      </p:sp>
      <p:sp>
        <p:nvSpPr>
          <p:cNvPr id="5" name="Shape 2"/>
          <p:cNvSpPr/>
          <p:nvPr/>
        </p:nvSpPr>
        <p:spPr>
          <a:xfrm>
            <a:off x="688896" y="1887379"/>
            <a:ext cx="7765375" cy="560070"/>
          </a:xfrm>
          <a:prstGeom prst="rect">
            <a:avLst/>
          </a:prstGeom>
          <a:solidFill>
            <a:srgbClr val="FFFFFF">
              <a:alpha val="4000"/>
            </a:srgbClr>
          </a:solidFill>
          <a:ln/>
        </p:spPr>
      </p:sp>
      <p:sp>
        <p:nvSpPr>
          <p:cNvPr id="6" name="Text 3"/>
          <p:cNvSpPr/>
          <p:nvPr/>
        </p:nvSpPr>
        <p:spPr>
          <a:xfrm>
            <a:off x="884277" y="2011680"/>
            <a:ext cx="2195274" cy="311468"/>
          </a:xfrm>
          <a:prstGeom prst="rect">
            <a:avLst/>
          </a:prstGeom>
          <a:noFill/>
          <a:ln/>
        </p:spPr>
        <p:txBody>
          <a:bodyPr wrap="none" lIns="0" tIns="0" rIns="0" bIns="0" rtlCol="0" anchor="t"/>
          <a:lstStyle/>
          <a:p>
            <a:pPr marL="0" indent="0">
              <a:lnSpc>
                <a:spcPts val="2450"/>
              </a:lnSpc>
              <a:buNone/>
            </a:pPr>
            <a:r>
              <a:rPr lang="en-US" sz="1500" kern="0" spc="-31" dirty="0">
                <a:solidFill>
                  <a:srgbClr val="272525"/>
                </a:solidFill>
                <a:latin typeface="Inter" pitchFamily="34" charset="0"/>
                <a:ea typeface="Inter" pitchFamily="34" charset="-122"/>
                <a:cs typeface="Inter" pitchFamily="34" charset="-120"/>
              </a:rPr>
              <a:t>Thuật toán</a:t>
            </a:r>
            <a:endParaRPr lang="en-US" sz="1500" dirty="0"/>
          </a:p>
        </p:txBody>
      </p:sp>
      <p:sp>
        <p:nvSpPr>
          <p:cNvPr id="7" name="Text 4"/>
          <p:cNvSpPr/>
          <p:nvPr/>
        </p:nvSpPr>
        <p:spPr>
          <a:xfrm>
            <a:off x="3476268" y="2011680"/>
            <a:ext cx="2191464" cy="311468"/>
          </a:xfrm>
          <a:prstGeom prst="rect">
            <a:avLst/>
          </a:prstGeom>
          <a:noFill/>
          <a:ln/>
        </p:spPr>
        <p:txBody>
          <a:bodyPr wrap="none" lIns="0" tIns="0" rIns="0" bIns="0" rtlCol="0" anchor="t"/>
          <a:lstStyle/>
          <a:p>
            <a:pPr marL="0" indent="0">
              <a:lnSpc>
                <a:spcPts val="2450"/>
              </a:lnSpc>
              <a:buNone/>
            </a:pPr>
            <a:r>
              <a:rPr lang="en-US" sz="1500" kern="0" spc="-31" dirty="0">
                <a:solidFill>
                  <a:srgbClr val="272525"/>
                </a:solidFill>
                <a:latin typeface="Inter" pitchFamily="34" charset="0"/>
                <a:ea typeface="Inter" pitchFamily="34" charset="-122"/>
                <a:cs typeface="Inter" pitchFamily="34" charset="-120"/>
              </a:rPr>
              <a:t>Ưu điểm</a:t>
            </a:r>
            <a:endParaRPr lang="en-US" sz="1500" dirty="0"/>
          </a:p>
        </p:txBody>
      </p:sp>
      <p:sp>
        <p:nvSpPr>
          <p:cNvPr id="8" name="Text 5"/>
          <p:cNvSpPr/>
          <p:nvPr/>
        </p:nvSpPr>
        <p:spPr>
          <a:xfrm>
            <a:off x="6064448" y="2011680"/>
            <a:ext cx="2195274" cy="311468"/>
          </a:xfrm>
          <a:prstGeom prst="rect">
            <a:avLst/>
          </a:prstGeom>
          <a:noFill/>
          <a:ln/>
        </p:spPr>
        <p:txBody>
          <a:bodyPr wrap="none" lIns="0" tIns="0" rIns="0" bIns="0" rtlCol="0" anchor="t"/>
          <a:lstStyle/>
          <a:p>
            <a:pPr marL="0" indent="0">
              <a:lnSpc>
                <a:spcPts val="2450"/>
              </a:lnSpc>
              <a:buNone/>
            </a:pPr>
            <a:r>
              <a:rPr lang="en-US" sz="1500" kern="0" spc="-31" dirty="0">
                <a:solidFill>
                  <a:srgbClr val="272525"/>
                </a:solidFill>
                <a:latin typeface="Inter" pitchFamily="34" charset="0"/>
                <a:ea typeface="Inter" pitchFamily="34" charset="-122"/>
                <a:cs typeface="Inter" pitchFamily="34" charset="-120"/>
              </a:rPr>
              <a:t>Nhược điểm</a:t>
            </a:r>
            <a:endParaRPr lang="en-US" sz="1500" dirty="0"/>
          </a:p>
        </p:txBody>
      </p:sp>
      <p:sp>
        <p:nvSpPr>
          <p:cNvPr id="9" name="Shape 6"/>
          <p:cNvSpPr/>
          <p:nvPr/>
        </p:nvSpPr>
        <p:spPr>
          <a:xfrm>
            <a:off x="688896" y="2447449"/>
            <a:ext cx="7765375" cy="1494473"/>
          </a:xfrm>
          <a:prstGeom prst="rect">
            <a:avLst/>
          </a:prstGeom>
          <a:solidFill>
            <a:srgbClr val="000000">
              <a:alpha val="4000"/>
            </a:srgbClr>
          </a:solidFill>
          <a:ln/>
        </p:spPr>
      </p:sp>
      <p:sp>
        <p:nvSpPr>
          <p:cNvPr id="10" name="Text 7"/>
          <p:cNvSpPr/>
          <p:nvPr/>
        </p:nvSpPr>
        <p:spPr>
          <a:xfrm>
            <a:off x="884277" y="2571750"/>
            <a:ext cx="2195274" cy="622935"/>
          </a:xfrm>
          <a:prstGeom prst="rect">
            <a:avLst/>
          </a:prstGeom>
          <a:noFill/>
          <a:ln/>
        </p:spPr>
        <p:txBody>
          <a:bodyPr wrap="square" lIns="0" tIns="0" rIns="0" bIns="0" rtlCol="0" anchor="t"/>
          <a:lstStyle/>
          <a:p>
            <a:pPr marL="0" indent="0">
              <a:lnSpc>
                <a:spcPts val="2450"/>
              </a:lnSpc>
              <a:buNone/>
            </a:pPr>
            <a:r>
              <a:rPr lang="en-US" sz="1500" kern="0" spc="-31" dirty="0">
                <a:solidFill>
                  <a:srgbClr val="272525"/>
                </a:solidFill>
                <a:latin typeface="Inter" pitchFamily="34" charset="0"/>
                <a:ea typeface="Inter" pitchFamily="34" charset="-122"/>
                <a:cs typeface="Inter" pitchFamily="34" charset="-120"/>
              </a:rPr>
              <a:t>Perceptron Learning Algorithm</a:t>
            </a:r>
            <a:endParaRPr lang="en-US" sz="1500" dirty="0"/>
          </a:p>
        </p:txBody>
      </p:sp>
      <p:sp>
        <p:nvSpPr>
          <p:cNvPr id="11" name="Text 8"/>
          <p:cNvSpPr/>
          <p:nvPr/>
        </p:nvSpPr>
        <p:spPr>
          <a:xfrm>
            <a:off x="3476268" y="2571750"/>
            <a:ext cx="2191464" cy="622935"/>
          </a:xfrm>
          <a:prstGeom prst="rect">
            <a:avLst/>
          </a:prstGeom>
          <a:noFill/>
          <a:ln/>
        </p:spPr>
        <p:txBody>
          <a:bodyPr wrap="square" lIns="0" tIns="0" rIns="0" bIns="0" rtlCol="0" anchor="t"/>
          <a:lstStyle/>
          <a:p>
            <a:pPr marL="0" indent="0">
              <a:lnSpc>
                <a:spcPts val="2450"/>
              </a:lnSpc>
              <a:buNone/>
            </a:pPr>
            <a:r>
              <a:rPr lang="en-US" sz="1500" kern="0" spc="-31" dirty="0">
                <a:solidFill>
                  <a:srgbClr val="272525"/>
                </a:solidFill>
                <a:latin typeface="Inter" pitchFamily="34" charset="0"/>
                <a:ea typeface="Inter" pitchFamily="34" charset="-122"/>
                <a:cs typeface="Inter" pitchFamily="34" charset="-120"/>
              </a:rPr>
              <a:t>Thuật toán đơn giản, dễ triển khai.</a:t>
            </a:r>
            <a:endParaRPr lang="en-US" sz="1500" dirty="0"/>
          </a:p>
        </p:txBody>
      </p:sp>
      <p:sp>
        <p:nvSpPr>
          <p:cNvPr id="12" name="Text 9"/>
          <p:cNvSpPr/>
          <p:nvPr/>
        </p:nvSpPr>
        <p:spPr>
          <a:xfrm>
            <a:off x="6064448" y="2571750"/>
            <a:ext cx="2195274" cy="1245870"/>
          </a:xfrm>
          <a:prstGeom prst="rect">
            <a:avLst/>
          </a:prstGeom>
          <a:noFill/>
          <a:ln/>
        </p:spPr>
        <p:txBody>
          <a:bodyPr wrap="square" lIns="0" tIns="0" rIns="0" bIns="0" rtlCol="0" anchor="t"/>
          <a:lstStyle/>
          <a:p>
            <a:pPr marL="0" indent="0">
              <a:lnSpc>
                <a:spcPts val="2450"/>
              </a:lnSpc>
              <a:buNone/>
            </a:pPr>
            <a:r>
              <a:rPr lang="en-US" sz="1500" kern="0" spc="-31" dirty="0">
                <a:solidFill>
                  <a:srgbClr val="272525"/>
                </a:solidFill>
                <a:latin typeface="Inter" pitchFamily="34" charset="0"/>
                <a:ea typeface="Inter" pitchFamily="34" charset="-122"/>
                <a:cs typeface="Inter" pitchFamily="34" charset="-120"/>
              </a:rPr>
              <a:t>Chỉ phù hợp với bài toán phân loại nhị phân. Khả năng xử lý dữ liệu phức tạp hạn chế.</a:t>
            </a:r>
            <a:endParaRPr lang="en-US" sz="1500" dirty="0"/>
          </a:p>
        </p:txBody>
      </p:sp>
      <p:sp>
        <p:nvSpPr>
          <p:cNvPr id="13" name="Shape 10"/>
          <p:cNvSpPr/>
          <p:nvPr/>
        </p:nvSpPr>
        <p:spPr>
          <a:xfrm>
            <a:off x="688896" y="3941921"/>
            <a:ext cx="7765375" cy="1805940"/>
          </a:xfrm>
          <a:prstGeom prst="rect">
            <a:avLst/>
          </a:prstGeom>
          <a:solidFill>
            <a:srgbClr val="FFFFFF">
              <a:alpha val="4000"/>
            </a:srgbClr>
          </a:solidFill>
          <a:ln/>
        </p:spPr>
      </p:sp>
      <p:sp>
        <p:nvSpPr>
          <p:cNvPr id="14" name="Text 11"/>
          <p:cNvSpPr/>
          <p:nvPr/>
        </p:nvSpPr>
        <p:spPr>
          <a:xfrm>
            <a:off x="884277" y="4066222"/>
            <a:ext cx="2195274" cy="311468"/>
          </a:xfrm>
          <a:prstGeom prst="rect">
            <a:avLst/>
          </a:prstGeom>
          <a:noFill/>
          <a:ln/>
        </p:spPr>
        <p:txBody>
          <a:bodyPr wrap="none" lIns="0" tIns="0" rIns="0" bIns="0" rtlCol="0" anchor="t"/>
          <a:lstStyle/>
          <a:p>
            <a:pPr marL="0" indent="0">
              <a:lnSpc>
                <a:spcPts val="2450"/>
              </a:lnSpc>
              <a:buNone/>
            </a:pPr>
            <a:r>
              <a:rPr lang="en-US" sz="1500" kern="0" spc="-31" dirty="0">
                <a:solidFill>
                  <a:srgbClr val="272525"/>
                </a:solidFill>
                <a:latin typeface="Inter" pitchFamily="34" charset="0"/>
                <a:ea typeface="Inter" pitchFamily="34" charset="-122"/>
                <a:cs typeface="Inter" pitchFamily="34" charset="-120"/>
              </a:rPr>
              <a:t>ID3</a:t>
            </a:r>
            <a:endParaRPr lang="en-US" sz="1500" dirty="0"/>
          </a:p>
        </p:txBody>
      </p:sp>
      <p:sp>
        <p:nvSpPr>
          <p:cNvPr id="15" name="Text 12"/>
          <p:cNvSpPr/>
          <p:nvPr/>
        </p:nvSpPr>
        <p:spPr>
          <a:xfrm>
            <a:off x="3476268" y="4066222"/>
            <a:ext cx="2191464" cy="1245870"/>
          </a:xfrm>
          <a:prstGeom prst="rect">
            <a:avLst/>
          </a:prstGeom>
          <a:noFill/>
          <a:ln/>
        </p:spPr>
        <p:txBody>
          <a:bodyPr wrap="square" lIns="0" tIns="0" rIns="0" bIns="0" rtlCol="0" anchor="t"/>
          <a:lstStyle/>
          <a:p>
            <a:pPr marL="0" indent="0">
              <a:lnSpc>
                <a:spcPts val="2450"/>
              </a:lnSpc>
              <a:buNone/>
            </a:pPr>
            <a:r>
              <a:rPr lang="en-US" sz="1500" kern="0" spc="-31" dirty="0">
                <a:solidFill>
                  <a:srgbClr val="272525"/>
                </a:solidFill>
                <a:latin typeface="Inter" pitchFamily="34" charset="0"/>
                <a:ea typeface="Inter" pitchFamily="34" charset="-122"/>
                <a:cs typeface="Inter" pitchFamily="34" charset="-120"/>
              </a:rPr>
              <a:t>Thuật toán hiệu quả trong việc xây dựng cây quyết định. Dễ giải thích kết quả.</a:t>
            </a:r>
            <a:endParaRPr lang="en-US" sz="1500" dirty="0"/>
          </a:p>
        </p:txBody>
      </p:sp>
      <p:sp>
        <p:nvSpPr>
          <p:cNvPr id="16" name="Text 13"/>
          <p:cNvSpPr/>
          <p:nvPr/>
        </p:nvSpPr>
        <p:spPr>
          <a:xfrm>
            <a:off x="6064448" y="4066222"/>
            <a:ext cx="2195274" cy="1557338"/>
          </a:xfrm>
          <a:prstGeom prst="rect">
            <a:avLst/>
          </a:prstGeom>
          <a:noFill/>
          <a:ln/>
        </p:spPr>
        <p:txBody>
          <a:bodyPr wrap="square" lIns="0" tIns="0" rIns="0" bIns="0" rtlCol="0" anchor="t"/>
          <a:lstStyle/>
          <a:p>
            <a:pPr marL="0" indent="0">
              <a:lnSpc>
                <a:spcPts val="2450"/>
              </a:lnSpc>
              <a:buNone/>
            </a:pPr>
            <a:r>
              <a:rPr lang="en-US" sz="1500" kern="0" spc="-31" dirty="0">
                <a:solidFill>
                  <a:srgbClr val="272525"/>
                </a:solidFill>
                <a:latin typeface="Inter" pitchFamily="34" charset="0"/>
                <a:ea typeface="Inter" pitchFamily="34" charset="-122"/>
                <a:cs typeface="Inter" pitchFamily="34" charset="-120"/>
              </a:rPr>
              <a:t>Có thể bị quá khớp (overfitting) với tập dữ liệu huấn luyện. Không phù hợp với dữ liệu có nhiều thuộc tính.</a:t>
            </a:r>
            <a:endParaRPr lang="en-US" sz="1500" dirty="0"/>
          </a:p>
        </p:txBody>
      </p:sp>
      <p:sp>
        <p:nvSpPr>
          <p:cNvPr id="17" name="Shape 14"/>
          <p:cNvSpPr/>
          <p:nvPr/>
        </p:nvSpPr>
        <p:spPr>
          <a:xfrm>
            <a:off x="688896" y="5747861"/>
            <a:ext cx="7765375" cy="1494473"/>
          </a:xfrm>
          <a:prstGeom prst="rect">
            <a:avLst/>
          </a:prstGeom>
          <a:solidFill>
            <a:srgbClr val="000000">
              <a:alpha val="4000"/>
            </a:srgbClr>
          </a:solidFill>
          <a:ln/>
        </p:spPr>
      </p:sp>
      <p:sp>
        <p:nvSpPr>
          <p:cNvPr id="18" name="Text 15"/>
          <p:cNvSpPr/>
          <p:nvPr/>
        </p:nvSpPr>
        <p:spPr>
          <a:xfrm>
            <a:off x="884277" y="5872163"/>
            <a:ext cx="2195274" cy="311468"/>
          </a:xfrm>
          <a:prstGeom prst="rect">
            <a:avLst/>
          </a:prstGeom>
          <a:noFill/>
          <a:ln/>
        </p:spPr>
        <p:txBody>
          <a:bodyPr wrap="none" lIns="0" tIns="0" rIns="0" bIns="0" rtlCol="0" anchor="t"/>
          <a:lstStyle/>
          <a:p>
            <a:pPr marL="0" indent="0">
              <a:lnSpc>
                <a:spcPts val="2450"/>
              </a:lnSpc>
              <a:buNone/>
            </a:pPr>
            <a:r>
              <a:rPr lang="en-US" sz="1500" kern="0" spc="-31" dirty="0">
                <a:solidFill>
                  <a:srgbClr val="272525"/>
                </a:solidFill>
                <a:latin typeface="Inter" pitchFamily="34" charset="0"/>
                <a:ea typeface="Inter" pitchFamily="34" charset="-122"/>
                <a:cs typeface="Inter" pitchFamily="34" charset="-120"/>
              </a:rPr>
              <a:t>Neural Networks</a:t>
            </a:r>
            <a:endParaRPr lang="en-US" sz="1500" dirty="0"/>
          </a:p>
        </p:txBody>
      </p:sp>
      <p:sp>
        <p:nvSpPr>
          <p:cNvPr id="19" name="Text 16"/>
          <p:cNvSpPr/>
          <p:nvPr/>
        </p:nvSpPr>
        <p:spPr>
          <a:xfrm>
            <a:off x="3476268" y="5872163"/>
            <a:ext cx="2191464" cy="934403"/>
          </a:xfrm>
          <a:prstGeom prst="rect">
            <a:avLst/>
          </a:prstGeom>
          <a:noFill/>
          <a:ln/>
        </p:spPr>
        <p:txBody>
          <a:bodyPr wrap="square" lIns="0" tIns="0" rIns="0" bIns="0" rtlCol="0" anchor="t"/>
          <a:lstStyle/>
          <a:p>
            <a:pPr marL="0" indent="0">
              <a:lnSpc>
                <a:spcPts val="2450"/>
              </a:lnSpc>
              <a:buNone/>
            </a:pPr>
            <a:r>
              <a:rPr lang="en-US" sz="1500" kern="0" spc="-31" dirty="0">
                <a:solidFill>
                  <a:srgbClr val="272525"/>
                </a:solidFill>
                <a:latin typeface="Inter" pitchFamily="34" charset="0"/>
                <a:ea typeface="Inter" pitchFamily="34" charset="-122"/>
                <a:cs typeface="Inter" pitchFamily="34" charset="-120"/>
              </a:rPr>
              <a:t>Khả năng xử lý dữ liệu phức tạp cao. Có thể xử lý dữ liệu phi tuyến tính.</a:t>
            </a:r>
            <a:endParaRPr lang="en-US" sz="1500" dirty="0"/>
          </a:p>
        </p:txBody>
      </p:sp>
      <p:sp>
        <p:nvSpPr>
          <p:cNvPr id="20" name="Text 17"/>
          <p:cNvSpPr/>
          <p:nvPr/>
        </p:nvSpPr>
        <p:spPr>
          <a:xfrm>
            <a:off x="6064448" y="5872163"/>
            <a:ext cx="2195274" cy="1245870"/>
          </a:xfrm>
          <a:prstGeom prst="rect">
            <a:avLst/>
          </a:prstGeom>
          <a:noFill/>
          <a:ln/>
        </p:spPr>
        <p:txBody>
          <a:bodyPr wrap="square" lIns="0" tIns="0" rIns="0" bIns="0" rtlCol="0" anchor="t"/>
          <a:lstStyle/>
          <a:p>
            <a:pPr marL="0" indent="0">
              <a:lnSpc>
                <a:spcPts val="2450"/>
              </a:lnSpc>
              <a:buNone/>
            </a:pPr>
            <a:r>
              <a:rPr lang="en-US" sz="1500" kern="0" spc="-31" dirty="0">
                <a:solidFill>
                  <a:srgbClr val="272525"/>
                </a:solidFill>
                <a:latin typeface="Inter" pitchFamily="34" charset="0"/>
                <a:ea typeface="Inter" pitchFamily="34" charset="-122"/>
                <a:cs typeface="Inter" pitchFamily="34" charset="-120"/>
              </a:rPr>
              <a:t>Thuật toán phức tạp, cần nhiều dữ liệu huấn luyện. Khó giải thích kết quả.</a:t>
            </a:r>
            <a:endParaRPr lang="en-US" sz="1500" dirty="0"/>
          </a:p>
        </p:txBody>
      </p:sp>
    </p:spTree>
    <p:extLst>
      <p:ext uri="{BB962C8B-B14F-4D97-AF65-F5344CB8AC3E}">
        <p14:creationId xmlns:p14="http://schemas.microsoft.com/office/powerpoint/2010/main" val="11325984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6254" y="888802"/>
            <a:ext cx="7539514" cy="660559"/>
          </a:xfrm>
          <a:prstGeom prst="rect">
            <a:avLst/>
          </a:prstGeom>
          <a:noFill/>
          <a:ln/>
        </p:spPr>
        <p:txBody>
          <a:bodyPr wrap="none" lIns="0" tIns="0" rIns="0" bIns="0" rtlCol="0" anchor="t"/>
          <a:lstStyle/>
          <a:p>
            <a:pPr marL="0" indent="0">
              <a:lnSpc>
                <a:spcPts val="5200"/>
              </a:lnSpc>
              <a:buNone/>
            </a:pPr>
            <a:r>
              <a:rPr lang="en-US" sz="4150" b="1" kern="0" spc="-125" dirty="0">
                <a:solidFill>
                  <a:srgbClr val="000000"/>
                </a:solidFill>
                <a:latin typeface="Inter" pitchFamily="34" charset="0"/>
                <a:ea typeface="Inter" pitchFamily="34" charset="-122"/>
                <a:cs typeface="Inter" pitchFamily="34" charset="-120"/>
              </a:rPr>
              <a:t>Phần 2: Ứng dụng trong thực tế</a:t>
            </a:r>
            <a:endParaRPr lang="en-US" sz="4150" dirty="0"/>
          </a:p>
        </p:txBody>
      </p:sp>
      <p:sp>
        <p:nvSpPr>
          <p:cNvPr id="4" name="Shape 1"/>
          <p:cNvSpPr/>
          <p:nvPr/>
        </p:nvSpPr>
        <p:spPr>
          <a:xfrm>
            <a:off x="6226254" y="1866424"/>
            <a:ext cx="7664291" cy="1571149"/>
          </a:xfrm>
          <a:prstGeom prst="roundRect">
            <a:avLst>
              <a:gd name="adj" fmla="val 5651"/>
            </a:avLst>
          </a:prstGeom>
          <a:solidFill>
            <a:srgbClr val="DADBF1"/>
          </a:solidFill>
          <a:ln w="7620">
            <a:solidFill>
              <a:srgbClr val="C0C1D7"/>
            </a:solidFill>
            <a:prstDash val="solid"/>
          </a:ln>
        </p:spPr>
      </p:sp>
      <p:sp>
        <p:nvSpPr>
          <p:cNvPr id="5" name="Text 2"/>
          <p:cNvSpPr/>
          <p:nvPr/>
        </p:nvSpPr>
        <p:spPr>
          <a:xfrm>
            <a:off x="6445210" y="2085380"/>
            <a:ext cx="2642235" cy="330160"/>
          </a:xfrm>
          <a:prstGeom prst="rect">
            <a:avLst/>
          </a:prstGeom>
          <a:noFill/>
          <a:ln/>
        </p:spPr>
        <p:txBody>
          <a:bodyPr wrap="none" lIns="0" tIns="0" rIns="0" bIns="0" rtlCol="0" anchor="t"/>
          <a:lstStyle/>
          <a:p>
            <a:pPr marL="0" indent="0">
              <a:lnSpc>
                <a:spcPts val="2600"/>
              </a:lnSpc>
              <a:buNone/>
            </a:pPr>
            <a:r>
              <a:rPr lang="en-US" sz="2050" b="1" kern="0" spc="-62" dirty="0">
                <a:solidFill>
                  <a:srgbClr val="272525"/>
                </a:solidFill>
                <a:latin typeface="Inter" pitchFamily="34" charset="0"/>
                <a:ea typeface="Inter" pitchFamily="34" charset="-122"/>
                <a:cs typeface="Inter" pitchFamily="34" charset="-120"/>
              </a:rPr>
              <a:t>Dự báo thời tiết</a:t>
            </a:r>
            <a:endParaRPr lang="en-US" sz="2050" dirty="0"/>
          </a:p>
        </p:txBody>
      </p:sp>
      <p:sp>
        <p:nvSpPr>
          <p:cNvPr id="6" name="Text 3"/>
          <p:cNvSpPr/>
          <p:nvPr/>
        </p:nvSpPr>
        <p:spPr>
          <a:xfrm>
            <a:off x="6445210" y="2542342"/>
            <a:ext cx="7226379" cy="676275"/>
          </a:xfrm>
          <a:prstGeom prst="rect">
            <a:avLst/>
          </a:prstGeom>
          <a:noFill/>
          <a:ln/>
        </p:spPr>
        <p:txBody>
          <a:bodyPr wrap="square" lIns="0" tIns="0" rIns="0" bIns="0" rtlCol="0" anchor="t"/>
          <a:lstStyle/>
          <a:p>
            <a:pPr marL="0" indent="0">
              <a:lnSpc>
                <a:spcPts val="2650"/>
              </a:lnSpc>
              <a:buNone/>
            </a:pPr>
            <a:r>
              <a:rPr lang="en-US" sz="1650" kern="0" spc="-33" dirty="0">
                <a:solidFill>
                  <a:srgbClr val="272525"/>
                </a:solidFill>
                <a:latin typeface="Inter" pitchFamily="34" charset="0"/>
                <a:ea typeface="Inter" pitchFamily="34" charset="-122"/>
                <a:cs typeface="Inter" pitchFamily="34" charset="-120"/>
              </a:rPr>
              <a:t>Các thuật toán học máy được sử dụng để dự báo thời tiết dựa trên các dữ liệu lịch sử về thời tiết, thông tin về địa hình, khí hậu, v.v.</a:t>
            </a:r>
            <a:endParaRPr lang="en-US" sz="1650" dirty="0"/>
          </a:p>
        </p:txBody>
      </p:sp>
      <p:sp>
        <p:nvSpPr>
          <p:cNvPr id="7" name="Shape 4"/>
          <p:cNvSpPr/>
          <p:nvPr/>
        </p:nvSpPr>
        <p:spPr>
          <a:xfrm>
            <a:off x="6226254" y="3648908"/>
            <a:ext cx="7664291" cy="1909286"/>
          </a:xfrm>
          <a:prstGeom prst="roundRect">
            <a:avLst>
              <a:gd name="adj" fmla="val 4650"/>
            </a:avLst>
          </a:prstGeom>
          <a:solidFill>
            <a:srgbClr val="DADBF1"/>
          </a:solidFill>
          <a:ln w="7620">
            <a:solidFill>
              <a:srgbClr val="C0C1D7"/>
            </a:solidFill>
            <a:prstDash val="solid"/>
          </a:ln>
        </p:spPr>
      </p:sp>
      <p:sp>
        <p:nvSpPr>
          <p:cNvPr id="8" name="Text 5"/>
          <p:cNvSpPr/>
          <p:nvPr/>
        </p:nvSpPr>
        <p:spPr>
          <a:xfrm>
            <a:off x="6445210" y="3867864"/>
            <a:ext cx="3132773" cy="330160"/>
          </a:xfrm>
          <a:prstGeom prst="rect">
            <a:avLst/>
          </a:prstGeom>
          <a:noFill/>
          <a:ln/>
        </p:spPr>
        <p:txBody>
          <a:bodyPr wrap="none" lIns="0" tIns="0" rIns="0" bIns="0" rtlCol="0" anchor="t"/>
          <a:lstStyle/>
          <a:p>
            <a:pPr marL="0" indent="0">
              <a:lnSpc>
                <a:spcPts val="2600"/>
              </a:lnSpc>
              <a:buNone/>
            </a:pPr>
            <a:r>
              <a:rPr lang="en-US" sz="2050" b="1" kern="0" spc="-62" dirty="0">
                <a:solidFill>
                  <a:srgbClr val="272525"/>
                </a:solidFill>
                <a:latin typeface="Inter" pitchFamily="34" charset="0"/>
                <a:ea typeface="Inter" pitchFamily="34" charset="-122"/>
                <a:cs typeface="Inter" pitchFamily="34" charset="-120"/>
              </a:rPr>
              <a:t>Phân loại các kiểu thời tiết</a:t>
            </a:r>
            <a:endParaRPr lang="en-US" sz="2050" dirty="0"/>
          </a:p>
        </p:txBody>
      </p:sp>
      <p:sp>
        <p:nvSpPr>
          <p:cNvPr id="9" name="Text 6"/>
          <p:cNvSpPr/>
          <p:nvPr/>
        </p:nvSpPr>
        <p:spPr>
          <a:xfrm>
            <a:off x="6445210" y="4324826"/>
            <a:ext cx="7226379" cy="1014413"/>
          </a:xfrm>
          <a:prstGeom prst="rect">
            <a:avLst/>
          </a:prstGeom>
          <a:noFill/>
          <a:ln/>
        </p:spPr>
        <p:txBody>
          <a:bodyPr wrap="square" lIns="0" tIns="0" rIns="0" bIns="0" rtlCol="0" anchor="t"/>
          <a:lstStyle/>
          <a:p>
            <a:pPr marL="0" indent="0">
              <a:lnSpc>
                <a:spcPts val="2650"/>
              </a:lnSpc>
              <a:buNone/>
            </a:pPr>
            <a:r>
              <a:rPr lang="en-US" sz="1650" kern="0" spc="-33" dirty="0">
                <a:solidFill>
                  <a:srgbClr val="272525"/>
                </a:solidFill>
                <a:latin typeface="Inter" pitchFamily="34" charset="0"/>
                <a:ea typeface="Inter" pitchFamily="34" charset="-122"/>
                <a:cs typeface="Inter" pitchFamily="34" charset="-120"/>
              </a:rPr>
              <a:t>Các thuật toán phân loại như Perceptron Learning Algorithm và ID3 có thể được sử dụng để phân loại các kiểu thời tiết như nắng, mưa, tuyết, sương mù, v.v.</a:t>
            </a:r>
            <a:endParaRPr lang="en-US" sz="1650" dirty="0"/>
          </a:p>
        </p:txBody>
      </p:sp>
      <p:sp>
        <p:nvSpPr>
          <p:cNvPr id="10" name="Shape 7"/>
          <p:cNvSpPr/>
          <p:nvPr/>
        </p:nvSpPr>
        <p:spPr>
          <a:xfrm>
            <a:off x="6226254" y="5769531"/>
            <a:ext cx="7664291" cy="1571149"/>
          </a:xfrm>
          <a:prstGeom prst="roundRect">
            <a:avLst>
              <a:gd name="adj" fmla="val 5651"/>
            </a:avLst>
          </a:prstGeom>
          <a:solidFill>
            <a:srgbClr val="DADBF1"/>
          </a:solidFill>
          <a:ln w="7620">
            <a:solidFill>
              <a:srgbClr val="C0C1D7"/>
            </a:solidFill>
            <a:prstDash val="solid"/>
          </a:ln>
        </p:spPr>
      </p:sp>
      <p:sp>
        <p:nvSpPr>
          <p:cNvPr id="11" name="Text 8"/>
          <p:cNvSpPr/>
          <p:nvPr/>
        </p:nvSpPr>
        <p:spPr>
          <a:xfrm>
            <a:off x="6445210" y="5988487"/>
            <a:ext cx="2642235" cy="330160"/>
          </a:xfrm>
          <a:prstGeom prst="rect">
            <a:avLst/>
          </a:prstGeom>
          <a:noFill/>
          <a:ln/>
        </p:spPr>
        <p:txBody>
          <a:bodyPr wrap="none" lIns="0" tIns="0" rIns="0" bIns="0" rtlCol="0" anchor="t"/>
          <a:lstStyle/>
          <a:p>
            <a:pPr marL="0" indent="0">
              <a:lnSpc>
                <a:spcPts val="2600"/>
              </a:lnSpc>
              <a:buNone/>
            </a:pPr>
            <a:r>
              <a:rPr lang="en-US" sz="2050" b="1" kern="0" spc="-62" dirty="0">
                <a:solidFill>
                  <a:srgbClr val="272525"/>
                </a:solidFill>
                <a:latin typeface="Inter" pitchFamily="34" charset="0"/>
                <a:ea typeface="Inter" pitchFamily="34" charset="-122"/>
                <a:cs typeface="Inter" pitchFamily="34" charset="-120"/>
              </a:rPr>
              <a:t>Dự đoán lượng mưa</a:t>
            </a:r>
            <a:endParaRPr lang="en-US" sz="2050" dirty="0"/>
          </a:p>
        </p:txBody>
      </p:sp>
      <p:sp>
        <p:nvSpPr>
          <p:cNvPr id="12" name="Text 9"/>
          <p:cNvSpPr/>
          <p:nvPr/>
        </p:nvSpPr>
        <p:spPr>
          <a:xfrm>
            <a:off x="6445210" y="6445448"/>
            <a:ext cx="7226379" cy="676275"/>
          </a:xfrm>
          <a:prstGeom prst="rect">
            <a:avLst/>
          </a:prstGeom>
          <a:noFill/>
          <a:ln/>
        </p:spPr>
        <p:txBody>
          <a:bodyPr wrap="square" lIns="0" tIns="0" rIns="0" bIns="0" rtlCol="0" anchor="t"/>
          <a:lstStyle/>
          <a:p>
            <a:pPr marL="0" indent="0">
              <a:lnSpc>
                <a:spcPts val="2650"/>
              </a:lnSpc>
              <a:buNone/>
            </a:pPr>
            <a:r>
              <a:rPr lang="en-US" sz="1650" kern="0" spc="-33" dirty="0">
                <a:solidFill>
                  <a:srgbClr val="272525"/>
                </a:solidFill>
                <a:latin typeface="Inter" pitchFamily="34" charset="0"/>
                <a:ea typeface="Inter" pitchFamily="34" charset="-122"/>
                <a:cs typeface="Inter" pitchFamily="34" charset="-120"/>
              </a:rPr>
              <a:t>Các thuật toán hồi quy như Neural Network có thể được sử dụng để dự đoán lượng mưa dựa trên các thông số thời tiết khác.</a:t>
            </a:r>
            <a:endParaRPr lang="en-US" sz="165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TotalTime>
  <Words>1601</Words>
  <Application>Microsoft Office PowerPoint</Application>
  <PresentationFormat>Custom</PresentationFormat>
  <Paragraphs>145</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Cambria Math</vt:lpstr>
      <vt:lpstr>Courier New</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Microsoft account</cp:lastModifiedBy>
  <cp:revision>21</cp:revision>
  <dcterms:created xsi:type="dcterms:W3CDTF">2024-09-15T13:23:36Z</dcterms:created>
  <dcterms:modified xsi:type="dcterms:W3CDTF">2024-09-15T16:21:50Z</dcterms:modified>
</cp:coreProperties>
</file>